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5"/>
  </p:notesMasterIdLst>
  <p:handoutMasterIdLst>
    <p:handoutMasterId r:id="rId56"/>
  </p:handoutMasterIdLst>
  <p:sldIdLst>
    <p:sldId id="442" r:id="rId2"/>
    <p:sldId id="444" r:id="rId3"/>
    <p:sldId id="392" r:id="rId4"/>
    <p:sldId id="396" r:id="rId5"/>
    <p:sldId id="391" r:id="rId6"/>
    <p:sldId id="446" r:id="rId7"/>
    <p:sldId id="478" r:id="rId8"/>
    <p:sldId id="399" r:id="rId9"/>
    <p:sldId id="479" r:id="rId10"/>
    <p:sldId id="429" r:id="rId11"/>
    <p:sldId id="427" r:id="rId12"/>
    <p:sldId id="433" r:id="rId13"/>
    <p:sldId id="434" r:id="rId14"/>
    <p:sldId id="403" r:id="rId15"/>
    <p:sldId id="404" r:id="rId16"/>
    <p:sldId id="405" r:id="rId17"/>
    <p:sldId id="406" r:id="rId18"/>
    <p:sldId id="463" r:id="rId19"/>
    <p:sldId id="464" r:id="rId20"/>
    <p:sldId id="465" r:id="rId21"/>
    <p:sldId id="407" r:id="rId22"/>
    <p:sldId id="415" r:id="rId23"/>
    <p:sldId id="408" r:id="rId24"/>
    <p:sldId id="419" r:id="rId25"/>
    <p:sldId id="418" r:id="rId26"/>
    <p:sldId id="435" r:id="rId27"/>
    <p:sldId id="416" r:id="rId28"/>
    <p:sldId id="422" r:id="rId29"/>
    <p:sldId id="423" r:id="rId30"/>
    <p:sldId id="410" r:id="rId31"/>
    <p:sldId id="481" r:id="rId32"/>
    <p:sldId id="482" r:id="rId33"/>
    <p:sldId id="417" r:id="rId34"/>
    <p:sldId id="480" r:id="rId35"/>
    <p:sldId id="425" r:id="rId36"/>
    <p:sldId id="467" r:id="rId37"/>
    <p:sldId id="472" r:id="rId38"/>
    <p:sldId id="469" r:id="rId39"/>
    <p:sldId id="473" r:id="rId40"/>
    <p:sldId id="449" r:id="rId41"/>
    <p:sldId id="475" r:id="rId42"/>
    <p:sldId id="476" r:id="rId43"/>
    <p:sldId id="452" r:id="rId44"/>
    <p:sldId id="455" r:id="rId45"/>
    <p:sldId id="440" r:id="rId46"/>
    <p:sldId id="441" r:id="rId47"/>
    <p:sldId id="409" r:id="rId48"/>
    <p:sldId id="413" r:id="rId49"/>
    <p:sldId id="477" r:id="rId50"/>
    <p:sldId id="439" r:id="rId51"/>
    <p:sldId id="447" r:id="rId52"/>
    <p:sldId id="448" r:id="rId53"/>
    <p:sldId id="428" r:id="rId54"/>
  </p:sldIdLst>
  <p:sldSz cx="9144000" cy="6858000" type="screen4x3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92" autoAdjust="0"/>
  </p:normalViewPr>
  <p:slideViewPr>
    <p:cSldViewPr>
      <p:cViewPr varScale="1">
        <p:scale>
          <a:sx n="108" d="100"/>
          <a:sy n="108" d="100"/>
        </p:scale>
        <p:origin x="13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" y="205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78236-3901-4D0F-AA05-7067F404A857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9428584"/>
            <a:ext cx="2971800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11A69-2C68-4EF4-A053-8A855930147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788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30CC7-432A-4B74-B35A-81FE1C21C43A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C815E-E801-454E-9A1F-80595CA1E1A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31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34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7" name="Rechtec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8" name="Rechtec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1" name="Rechtec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dirty="0"/>
              <a:t>Bild durch Klicken auf Symbol hinzufügen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Textmasterformate durch Klicken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EDFCA1F-2E1E-4F01-8CDD-ED0309A2A1DB}" type="datetimeFigureOut">
              <a:rPr lang="de-DE" smtClean="0"/>
              <a:pPr/>
              <a:t>19.01.2026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A5CB0E3-4022-460C-B04D-33632EECD8E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ll.de/de/2016/12/14/diese-sachen-macht-die-heinrich-boell-stiftung-jahres-bericht-vom-jahr-201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ebische.de/landkreis/alb-donau-kreis/ehingen_artikel,-fit-fuer-die-zukunft-ehingen-investiert-kraeftig-in-die-schulen-_arid,11447757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ies.de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2" Type="http://schemas.openxmlformats.org/officeDocument/2006/relationships/hyperlink" Target="https://www.sapp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-elisabeth-stiftung.de/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hyperlink" Target="http://www.sailergmbh.de/" TargetMode="External"/><Relationship Id="rId9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13" Type="http://schemas.openxmlformats.org/officeDocument/2006/relationships/image" Target="../media/image50.jpeg"/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12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41.png"/><Relationship Id="rId5" Type="http://schemas.openxmlformats.org/officeDocument/2006/relationships/image" Target="../media/image57.jpeg"/><Relationship Id="rId10" Type="http://schemas.openxmlformats.org/officeDocument/2006/relationships/image" Target="cid:imagec62187.JPG@5f03f7ab.418f78d1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2.jpeg"/><Relationship Id="rId7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jpeg"/><Relationship Id="rId4" Type="http://schemas.openxmlformats.org/officeDocument/2006/relationships/hyperlink" Target="http://www.tries.d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egAKXEpCGpc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5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epstone.de/stellenangebote--Fachberater-Verkaeufer-in-der-Wuerth-Filiale-Produkte-Dienstleistungen-fuer-das-Handwerk-m-w-d-Grossraum-Regensburg-Regensburg-Wuerth-Deutschland--12022058-inline.html" TargetMode="External"/><Relationship Id="rId3" Type="http://schemas.openxmlformats.org/officeDocument/2006/relationships/image" Target="../media/image75.jpg"/><Relationship Id="rId7" Type="http://schemas.openxmlformats.org/officeDocument/2006/relationships/image" Target="../media/image82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jpeg"/><Relationship Id="rId9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realschule-ehingen.schulanmeldungen.co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info@realschule-ehingen.de" TargetMode="Externa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88157"/>
            <a:ext cx="4176464" cy="864096"/>
          </a:xfrm>
        </p:spPr>
        <p:txBody>
          <a:bodyPr>
            <a:noAutofit/>
          </a:bodyPr>
          <a:lstStyle/>
          <a:p>
            <a:r>
              <a:rPr lang="de-DE" sz="4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HERZLICH </a:t>
            </a:r>
            <a:br>
              <a:rPr lang="de-DE" sz="4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de-DE" sz="4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WILLKOMMEN 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6" y="1844824"/>
            <a:ext cx="3171782" cy="4222109"/>
          </a:xfrm>
          <a:prstGeom prst="rect">
            <a:avLst/>
          </a:prstGeom>
          <a:effectLst>
            <a:innerShdw blurRad="114300">
              <a:prstClr val="black"/>
            </a:innerShdw>
            <a:softEdge rad="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93A1F5-6325-4A44-8A73-E6C054805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28176"/>
            <a:ext cx="5220072" cy="19676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2A477A-C607-419A-AD97-C28279BEB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3960440" cy="21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6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612648" y="1484784"/>
            <a:ext cx="8639872" cy="5544616"/>
          </a:xfrm>
        </p:spPr>
        <p:txBody>
          <a:bodyPr>
            <a:normAutofit fontScale="40000" lnSpcReduction="20000"/>
          </a:bodyPr>
          <a:lstStyle/>
          <a:p>
            <a:endParaRPr lang="de-DE" dirty="0"/>
          </a:p>
          <a:p>
            <a:r>
              <a:rPr lang="de-DE" sz="5100" b="1" dirty="0">
                <a:latin typeface="+mj-lt"/>
              </a:rPr>
              <a:t>Regelmäßige Rückmeldegespräche </a:t>
            </a:r>
            <a:r>
              <a:rPr lang="de-DE" sz="5100" dirty="0">
                <a:latin typeface="+mj-lt"/>
              </a:rPr>
              <a:t>und </a:t>
            </a:r>
            <a:r>
              <a:rPr lang="de-DE" sz="5100" b="1" dirty="0">
                <a:latin typeface="+mj-lt"/>
              </a:rPr>
              <a:t>Information an die Eltern und Schüler </a:t>
            </a:r>
          </a:p>
          <a:p>
            <a:pPr marL="0" indent="0">
              <a:buNone/>
            </a:pPr>
            <a:endParaRPr lang="de-DE" sz="5100" b="1" dirty="0">
              <a:latin typeface="+mj-lt"/>
            </a:endParaRPr>
          </a:p>
          <a:p>
            <a:pPr lvl="1"/>
            <a:r>
              <a:rPr lang="de-DE" sz="4000" dirty="0">
                <a:latin typeface="+mj-lt"/>
              </a:rPr>
              <a:t>Klassenkonferenzen, </a:t>
            </a:r>
          </a:p>
          <a:p>
            <a:pPr lvl="1"/>
            <a:r>
              <a:rPr lang="de-DE" sz="4000" dirty="0">
                <a:latin typeface="+mj-lt"/>
              </a:rPr>
              <a:t>Elternsprechtag, </a:t>
            </a:r>
          </a:p>
          <a:p>
            <a:pPr lvl="1"/>
            <a:r>
              <a:rPr lang="de-DE" sz="4000" dirty="0">
                <a:latin typeface="+mj-lt"/>
              </a:rPr>
              <a:t>Individuelle Förderung mit Rückmeldungen</a:t>
            </a:r>
          </a:p>
          <a:p>
            <a:pPr lvl="1"/>
            <a:r>
              <a:rPr lang="de-DE" sz="4000" dirty="0">
                <a:latin typeface="+mj-lt"/>
              </a:rPr>
              <a:t>Kompetenzanalyse</a:t>
            </a:r>
          </a:p>
          <a:p>
            <a:pPr marL="365760" lvl="1" indent="0">
              <a:buNone/>
            </a:pPr>
            <a:endParaRPr lang="de-DE" sz="4000" dirty="0">
              <a:latin typeface="+mj-lt"/>
            </a:endParaRPr>
          </a:p>
          <a:p>
            <a:pPr lvl="1"/>
            <a:r>
              <a:rPr lang="de-DE" sz="4000" b="1" dirty="0">
                <a:latin typeface="+mj-lt"/>
              </a:rPr>
              <a:t>Beratungskonzept</a:t>
            </a:r>
            <a:r>
              <a:rPr lang="de-DE" sz="4000" dirty="0">
                <a:latin typeface="+mj-lt"/>
              </a:rPr>
              <a:t> über alle Klassenstufen hinweg verbindlich inkl. Schullaufbahn /Abschlüsse </a:t>
            </a:r>
          </a:p>
          <a:p>
            <a:pPr lvl="1"/>
            <a:endParaRPr lang="de-DE" sz="4000" dirty="0">
              <a:latin typeface="+mj-lt"/>
            </a:endParaRPr>
          </a:p>
          <a:p>
            <a:pPr lvl="1"/>
            <a:r>
              <a:rPr lang="de-DE" sz="4000" dirty="0" err="1">
                <a:latin typeface="+mj-lt"/>
              </a:rPr>
              <a:t>Mentoringgespräche</a:t>
            </a:r>
            <a:r>
              <a:rPr lang="de-DE" sz="4000" dirty="0">
                <a:latin typeface="+mj-lt"/>
              </a:rPr>
              <a:t> für die Schülerinnen und Schüler (Schüler, Lehrkraft und Eltern)</a:t>
            </a:r>
          </a:p>
          <a:p>
            <a:pPr lvl="1"/>
            <a:endParaRPr lang="de-DE" sz="3600" dirty="0">
              <a:latin typeface="+mj-lt"/>
            </a:endParaRPr>
          </a:p>
          <a:p>
            <a:r>
              <a:rPr lang="de-DE" sz="5500" b="1" dirty="0"/>
              <a:t>Dazu gibt es weitere hausinterne Beratungsmöglichkeiten</a:t>
            </a:r>
          </a:p>
          <a:p>
            <a:pPr marL="0" indent="0">
              <a:buNone/>
            </a:pPr>
            <a:endParaRPr lang="de-DE" sz="5200" b="1" dirty="0"/>
          </a:p>
          <a:p>
            <a:pPr lvl="1"/>
            <a:r>
              <a:rPr lang="de-DE" sz="4000" dirty="0"/>
              <a:t>Beratungslehrer (Herr Riepl)</a:t>
            </a:r>
          </a:p>
          <a:p>
            <a:pPr lvl="1"/>
            <a:r>
              <a:rPr lang="de-DE" sz="4000" dirty="0"/>
              <a:t>Schulsozialarbeit (Frau Newman)</a:t>
            </a:r>
            <a:endParaRPr lang="de-DE" sz="4000" dirty="0">
              <a:latin typeface="+mj-lt"/>
            </a:endParaRPr>
          </a:p>
          <a:p>
            <a:pPr lvl="1"/>
            <a:endParaRPr lang="de-DE" sz="3600" dirty="0">
              <a:latin typeface="+mj-lt"/>
            </a:endParaRPr>
          </a:p>
          <a:p>
            <a:pPr lvl="1"/>
            <a:endParaRPr lang="de-DE" sz="3600" dirty="0">
              <a:latin typeface="+mj-lt"/>
            </a:endParaRPr>
          </a:p>
          <a:p>
            <a:endParaRPr lang="de-DE" sz="5500" dirty="0"/>
          </a:p>
          <a:p>
            <a:endParaRPr lang="de-DE" sz="55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A2D327-65FF-41D4-B8EF-B4D4B4F5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50177" y="2348880"/>
            <a:ext cx="1781175" cy="13430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6116988-D279-4297-B3D9-405773F71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789407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/>
              <a:t>Stärkung durch individuelles Interesse im Wahlpflichtbereich (Technik) ab Klasse 6</a:t>
            </a:r>
            <a:endParaRPr lang="de-DE" sz="2500" b="1" dirty="0"/>
          </a:p>
          <a:p>
            <a:endParaRPr lang="de-DE" sz="2800" b="1" dirty="0"/>
          </a:p>
          <a:p>
            <a:endParaRPr lang="de-DE" sz="2800" b="1" dirty="0"/>
          </a:p>
          <a:p>
            <a:endParaRPr lang="de-DE" sz="41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782" y="3068960"/>
            <a:ext cx="4139266" cy="2871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395536" y="2780928"/>
            <a:ext cx="4403757" cy="38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Werkstücke selbst planen und konstruieren,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Produkte und deren Funktion erfassen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Umgang mit Werkzeugen, Maschinen </a:t>
            </a:r>
          </a:p>
          <a:p>
            <a:r>
              <a:rPr lang="de-DE" dirty="0"/>
              <a:t>     und verschiedenen Werkstoffen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Technische Experimente durchführen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Technische Zeichnungen 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Skizzen anfertigen 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427139-3EF6-4785-AA46-BB7C2E448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789407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/>
              <a:t>Stärkung durch individuelles Interesse im Wahlpflichtbereich (AES) ab Klasse 6</a:t>
            </a:r>
            <a:endParaRPr lang="de-DE" sz="2500" b="1" dirty="0"/>
          </a:p>
          <a:p>
            <a:endParaRPr lang="de-DE" sz="2800" b="1" dirty="0"/>
          </a:p>
          <a:p>
            <a:endParaRPr lang="de-DE" sz="2800" b="1" dirty="0"/>
          </a:p>
          <a:p>
            <a:endParaRPr lang="de-DE" sz="41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41893" y="2636912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Im Vordergrund stehen die Themen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Lebensmittel, Ernährung, Kaufverhalten,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Gesundheit und Fitness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Bietet viele Möglichkeiten, sich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mit den eigenen Wünschen und</a:t>
            </a:r>
          </a:p>
          <a:p>
            <a:pPr lvl="1"/>
            <a:r>
              <a:rPr lang="de-DE" dirty="0"/>
              <a:t>    Vorstellungen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zu Familie,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Beruf und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Freizeit auseinanderzusetzen.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971" y="3140968"/>
            <a:ext cx="3678469" cy="24471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037750-B209-41BD-A198-066A94434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789407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/>
              <a:t>Stärkung durch individuelles Interesse im Wahlpflichtbereich (Französisch) ab Klasse 6</a:t>
            </a:r>
          </a:p>
          <a:p>
            <a:endParaRPr lang="de-DE" sz="2800" b="1" dirty="0"/>
          </a:p>
          <a:p>
            <a:endParaRPr lang="de-DE" sz="2800" b="1" dirty="0"/>
          </a:p>
          <a:p>
            <a:endParaRPr lang="de-DE" sz="41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96148" y="2492896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Realitätsnahe Heranführung an die </a:t>
            </a:r>
          </a:p>
          <a:p>
            <a:r>
              <a:rPr lang="de-DE" dirty="0"/>
              <a:t>französische Lebenswirklichkeit. </a:t>
            </a:r>
          </a:p>
          <a:p>
            <a:r>
              <a:rPr lang="de-DE" dirty="0"/>
              <a:t>(Sprache und Kultur)</a:t>
            </a:r>
          </a:p>
          <a:p>
            <a:endParaRPr lang="de-DE" dirty="0"/>
          </a:p>
          <a:p>
            <a:r>
              <a:rPr lang="de-DE" b="1" dirty="0"/>
              <a:t>Ein zentrales Ziel des </a:t>
            </a:r>
          </a:p>
          <a:p>
            <a:r>
              <a:rPr lang="de-DE" b="1" dirty="0"/>
              <a:t>Französischunterrichts </a:t>
            </a:r>
            <a:r>
              <a:rPr lang="de-DE" dirty="0"/>
              <a:t>ist,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sich in der französischen Sprache </a:t>
            </a:r>
          </a:p>
          <a:p>
            <a:r>
              <a:rPr lang="de-DE" dirty="0"/>
              <a:t>    zunehmend flüssig ausdrücken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und in der jeweiligen Sprachsituation angemessen zu reagieren.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Wahl von Französisch an der Realschule ist auch sinnvoll, wenn die Schüler nach dem Realschulabschluss noch das Abitur machen möchten. </a:t>
            </a:r>
          </a:p>
          <a:p>
            <a:r>
              <a:rPr lang="de-DE" dirty="0"/>
              <a:t>     (Aber kein muss !)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96" y="2774304"/>
            <a:ext cx="4236244" cy="23828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CD4E05-3B60-4A2D-A8F3-4C1CAAE56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611560" y="1916832"/>
            <a:ext cx="8280920" cy="5256584"/>
          </a:xfrm>
        </p:spPr>
        <p:txBody>
          <a:bodyPr>
            <a:normAutofit/>
          </a:bodyPr>
          <a:lstStyle/>
          <a:p>
            <a:r>
              <a:rPr lang="de-DE" sz="2400" b="1" dirty="0"/>
              <a:t>als „klassische“ Halbtagsschule mit zusätzlichen freiwilligen Angeboten </a:t>
            </a:r>
          </a:p>
          <a:p>
            <a:pPr lvl="1"/>
            <a:r>
              <a:rPr lang="de-DE" sz="1700" b="1" dirty="0"/>
              <a:t>Profil der RSEhingen </a:t>
            </a:r>
          </a:p>
          <a:p>
            <a:pPr lvl="1"/>
            <a:r>
              <a:rPr lang="de-DE" sz="1700" b="1" dirty="0"/>
              <a:t>Kooperation mit beruflichem Gymnasium</a:t>
            </a:r>
          </a:p>
          <a:p>
            <a:pPr lvl="1"/>
            <a:r>
              <a:rPr lang="de-DE" sz="1700" b="1" dirty="0"/>
              <a:t>Stärkenförderung – KooBO, Bili, Bläserklassen</a:t>
            </a:r>
          </a:p>
          <a:p>
            <a:pPr lvl="1"/>
            <a:r>
              <a:rPr lang="de-DE" sz="1700" b="1" dirty="0"/>
              <a:t>Hausaufgabenbetreuung und Lernzeit</a:t>
            </a:r>
          </a:p>
          <a:p>
            <a:pPr lvl="1"/>
            <a:r>
              <a:rPr lang="de-DE" sz="1700" b="1" dirty="0"/>
              <a:t>AGs</a:t>
            </a:r>
          </a:p>
          <a:p>
            <a:endParaRPr lang="de-DE" sz="2400" b="1" dirty="0"/>
          </a:p>
          <a:p>
            <a:r>
              <a:rPr lang="de-DE" sz="2400" b="1" dirty="0"/>
              <a:t>1-2 Mal Unterricht am Nachmittag </a:t>
            </a:r>
          </a:p>
          <a:p>
            <a:r>
              <a:rPr lang="de-DE" sz="2400" b="1" dirty="0"/>
              <a:t>Mensabetrieb Montag, Dienstag und Donnerstag</a:t>
            </a:r>
          </a:p>
          <a:p>
            <a:r>
              <a:rPr lang="de-DE" sz="2400" b="1" dirty="0"/>
              <a:t>„klassische“ Leistungsmessung mit Noten</a:t>
            </a: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4770FF-96E1-4C2B-A601-932D58B8A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Wir sind eine besondere Realschule !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1520" y="1839278"/>
            <a:ext cx="3192408" cy="46860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705762" y="1839838"/>
            <a:ext cx="3218166" cy="4685505"/>
            <a:chOff x="705762" y="1839838"/>
            <a:chExt cx="3218166" cy="4685505"/>
          </a:xfrm>
        </p:grpSpPr>
        <p:pic>
          <p:nvPicPr>
            <p:cNvPr id="8" name="Grafik 7" descr="http://www.realschule-ehingen.de/images/13_2010_blaeser_alle.jpg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" y="4182310"/>
              <a:ext cx="3166691" cy="2343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05762" y="1839838"/>
              <a:ext cx="32004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de-DE" sz="36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    </a:t>
              </a:r>
              <a:r>
                <a:rPr lang="de-DE" sz="3600" b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BLÄSERKLASSE</a:t>
              </a:r>
              <a:endParaRPr lang="de-DE" sz="3600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  <a:p>
              <a:pPr algn="l">
                <a:spcBef>
                  <a:spcPts val="300"/>
                </a:spcBef>
                <a:spcAft>
                  <a:spcPts val="600"/>
                </a:spcAft>
              </a:pPr>
              <a:r>
                <a:rPr lang="de-DE" sz="22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 </a:t>
              </a:r>
              <a:endPara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48064" y="1828133"/>
            <a:ext cx="3192408" cy="46860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148064" y="1856316"/>
            <a:ext cx="3200400" cy="4810655"/>
            <a:chOff x="5148064" y="1856316"/>
            <a:chExt cx="3200400" cy="4810655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148064" y="1856316"/>
              <a:ext cx="32004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Bef>
                  <a:spcPts val="300"/>
                </a:spcBef>
                <a:spcAft>
                  <a:spcPts val="600"/>
                </a:spcAft>
              </a:pPr>
              <a:r>
                <a:rPr lang="de-DE" sz="36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    </a:t>
              </a:r>
              <a:endParaRPr lang="de-DE" sz="3600" b="1" i="1" dirty="0">
                <a:solidFill>
                  <a:srgbClr val="FF0000"/>
                </a:solidFill>
                <a:latin typeface="Calibri"/>
                <a:ea typeface="SimSun"/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de-DE" sz="3600" b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Bilingualer </a:t>
              </a: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de-DE" sz="3600" b="1" dirty="0">
                  <a:solidFill>
                    <a:srgbClr val="FF0000"/>
                  </a:solidFill>
                  <a:latin typeface="Calibri"/>
                  <a:ea typeface="SimSun"/>
                  <a:cs typeface="Arial"/>
                </a:rPr>
                <a:t>Zug</a:t>
              </a:r>
              <a:endParaRPr lang="de-DE" sz="3600" b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  <a:p>
              <a:pPr algn="l">
                <a:spcBef>
                  <a:spcPts val="300"/>
                </a:spcBef>
                <a:spcAft>
                  <a:spcPts val="600"/>
                </a:spcAft>
              </a:pPr>
              <a:r>
                <a:rPr lang="de-DE" sz="22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 </a:t>
              </a:r>
              <a:endPara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032" y="4182310"/>
              <a:ext cx="3175440" cy="2484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E8F4F069-FE61-43BD-84DD-BA25357F3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32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741830" y="2885593"/>
            <a:ext cx="2389661" cy="31794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55" y="195767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Profil Bili-Zug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67544" y="1484785"/>
            <a:ext cx="7200800" cy="5166702"/>
          </a:xfrm>
        </p:spPr>
        <p:txBody>
          <a:bodyPr>
            <a:normAutofit fontScale="70000" lnSpcReduction="2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Vorteile BILI-Zug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Lernen der Fremdsprache und Lernen in </a:t>
            </a:r>
          </a:p>
          <a:p>
            <a:pPr marL="365760" lvl="1" indent="0">
              <a:buNone/>
            </a:pPr>
            <a:r>
              <a:rPr lang="de-DE" dirty="0"/>
              <a:t>    der Fremdsprache</a:t>
            </a:r>
          </a:p>
          <a:p>
            <a:pPr lvl="1"/>
            <a:r>
              <a:rPr lang="de-DE" dirty="0"/>
              <a:t>Fächerbezogene Vertiefung der Englisch-</a:t>
            </a:r>
          </a:p>
          <a:p>
            <a:pPr marL="365760" lvl="1" indent="0">
              <a:buNone/>
            </a:pPr>
            <a:r>
              <a:rPr lang="de-DE" dirty="0"/>
              <a:t>    kenntnisse</a:t>
            </a:r>
          </a:p>
          <a:p>
            <a:pPr lvl="1"/>
            <a:r>
              <a:rPr lang="de-DE" dirty="0"/>
              <a:t>Authentische Sprechanlässe</a:t>
            </a:r>
          </a:p>
          <a:p>
            <a:pPr lvl="1"/>
            <a:r>
              <a:rPr lang="de-DE" dirty="0"/>
              <a:t>Förderung der Kommunikationsfähigkeit </a:t>
            </a:r>
          </a:p>
          <a:p>
            <a:pPr lvl="1"/>
            <a:r>
              <a:rPr lang="de-DE" b="1" dirty="0"/>
              <a:t>Geographie</a:t>
            </a:r>
            <a:r>
              <a:rPr lang="de-DE" dirty="0"/>
              <a:t> durchgängig</a:t>
            </a:r>
          </a:p>
          <a:p>
            <a:pPr lvl="1"/>
            <a:r>
              <a:rPr lang="de-DE" b="1" dirty="0"/>
              <a:t>Mu, G, Mu, G, WBS, WBS - </a:t>
            </a:r>
            <a:r>
              <a:rPr lang="de-DE" dirty="0"/>
              <a:t>Internationaler Zug</a:t>
            </a:r>
          </a:p>
          <a:p>
            <a:pPr lvl="1"/>
            <a:r>
              <a:rPr lang="de-DE" dirty="0"/>
              <a:t>Kooperation und Projekte mit dem beruflichen Gymnasium</a:t>
            </a:r>
          </a:p>
          <a:p>
            <a:pPr marL="365760" lvl="1" indent="0">
              <a:buNone/>
            </a:pP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075233"/>
              </p:ext>
            </p:extLst>
          </p:nvPr>
        </p:nvGraphicFramePr>
        <p:xfrm>
          <a:off x="611555" y="1638744"/>
          <a:ext cx="835292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Klassenstufe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Standard</a:t>
                      </a:r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Bilingual-Stunden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30" y="4145000"/>
            <a:ext cx="2285457" cy="18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18832" y="2178726"/>
            <a:ext cx="2366663" cy="393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36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    </a:t>
            </a:r>
            <a:endParaRPr lang="de-DE" sz="3600" b="1" i="1" dirty="0">
              <a:solidFill>
                <a:srgbClr val="FF0000"/>
              </a:solidFill>
              <a:latin typeface="Calibri"/>
              <a:ea typeface="SimSun"/>
              <a:cs typeface="Arial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Bilingualer 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dirty="0">
                <a:solidFill>
                  <a:srgbClr val="FF0000"/>
                </a:solidFill>
                <a:latin typeface="Calibri"/>
                <a:ea typeface="SimSun"/>
                <a:cs typeface="Arial"/>
              </a:rPr>
              <a:t>Zug</a:t>
            </a:r>
            <a:endParaRPr lang="de-DE" sz="3600" b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22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 </a:t>
            </a:r>
            <a:endParaRPr lang="de-DE" sz="1000" i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8194F7-09DA-4859-929F-4794DCBBD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77460" y="2764737"/>
            <a:ext cx="2560320" cy="3356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178018" y="2132856"/>
            <a:ext cx="25597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36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    </a:t>
            </a:r>
            <a:endParaRPr lang="de-DE" sz="3600" b="1" i="1" dirty="0">
              <a:solidFill>
                <a:srgbClr val="FF0000"/>
              </a:solidFill>
              <a:latin typeface="Calibri"/>
              <a:ea typeface="SimSun"/>
              <a:cs typeface="Arial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Bilingualer 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dirty="0">
                <a:solidFill>
                  <a:srgbClr val="FF0000"/>
                </a:solidFill>
                <a:latin typeface="Calibri"/>
                <a:ea typeface="SimSun"/>
                <a:cs typeface="Arial"/>
              </a:rPr>
              <a:t>Zug</a:t>
            </a:r>
            <a:endParaRPr lang="de-DE" sz="3600" b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22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 </a:t>
            </a:r>
            <a:endParaRPr lang="de-DE" sz="1000" i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BILI – Zug – </a:t>
            </a:r>
            <a:br>
              <a:rPr lang="de-DE" dirty="0"/>
            </a:br>
            <a:r>
              <a:rPr lang="de-DE" dirty="0"/>
              <a:t>Das richtige für mein Kind?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568952" cy="4636945"/>
          </a:xfrm>
        </p:spPr>
        <p:txBody>
          <a:bodyPr>
            <a:normAutofit fontScale="92500" lnSpcReduction="10000"/>
          </a:bodyPr>
          <a:lstStyle/>
          <a:p>
            <a:endParaRPr lang="de-DE" sz="2400" b="1" dirty="0"/>
          </a:p>
          <a:p>
            <a:r>
              <a:rPr lang="de-DE" sz="2400" b="1" dirty="0"/>
              <a:t>Beratungsmöglichkeit durch</a:t>
            </a:r>
          </a:p>
          <a:p>
            <a:pPr marL="0" indent="0">
              <a:buNone/>
            </a:pPr>
            <a:r>
              <a:rPr lang="de-DE" sz="2400" b="1" dirty="0"/>
              <a:t>    unsere  BILI-Kollegen </a:t>
            </a:r>
          </a:p>
          <a:p>
            <a:pPr lvl="1"/>
            <a:endParaRPr lang="de-DE" sz="2100" b="1" dirty="0"/>
          </a:p>
          <a:p>
            <a:pPr lvl="1"/>
            <a:r>
              <a:rPr lang="de-DE" sz="2100" b="1" dirty="0"/>
              <a:t>Frau Beller, </a:t>
            </a:r>
          </a:p>
          <a:p>
            <a:pPr lvl="2"/>
            <a:r>
              <a:rPr lang="de-DE" sz="1800" b="1" dirty="0">
                <a:solidFill>
                  <a:schemeClr val="tx2"/>
                </a:solidFill>
              </a:rPr>
              <a:t>weronika.beller@realschule-ehingen.de</a:t>
            </a:r>
          </a:p>
          <a:p>
            <a:pPr lvl="1"/>
            <a:r>
              <a:rPr lang="de-DE" sz="2100" b="1" dirty="0"/>
              <a:t>Herr Riepl</a:t>
            </a:r>
          </a:p>
          <a:p>
            <a:pPr lvl="2"/>
            <a:r>
              <a:rPr lang="de-DE" sz="1800" b="1" dirty="0">
                <a:solidFill>
                  <a:schemeClr val="tx2"/>
                </a:solidFill>
              </a:rPr>
              <a:t>sebastian.riepl@realschule-ehingen.de</a:t>
            </a:r>
            <a:r>
              <a:rPr lang="de-DE" sz="1800" b="1" dirty="0"/>
              <a:t> </a:t>
            </a:r>
          </a:p>
          <a:p>
            <a:pPr marL="365760" lvl="1" indent="0">
              <a:buNone/>
            </a:pPr>
            <a:endParaRPr lang="de-DE" sz="2100" b="1" dirty="0"/>
          </a:p>
          <a:p>
            <a:r>
              <a:rPr lang="de-DE" sz="2400" b="1" dirty="0"/>
              <a:t>Eine Klasse kann gebildet werden</a:t>
            </a:r>
          </a:p>
          <a:p>
            <a:pPr lvl="1"/>
            <a:r>
              <a:rPr lang="de-DE" sz="2100" b="1" dirty="0"/>
              <a:t>Zuweisung / Nachfrage</a:t>
            </a:r>
          </a:p>
          <a:p>
            <a:pPr lvl="1"/>
            <a:r>
              <a:rPr lang="de-DE" sz="2100" b="1" dirty="0"/>
              <a:t>Prinzipiell für alle Schüler möglich</a:t>
            </a:r>
          </a:p>
          <a:p>
            <a:pPr lvl="1"/>
            <a:r>
              <a:rPr lang="de-DE" sz="2100" b="1" dirty="0"/>
              <a:t>ggf. Noten aus Klasse 4 (</a:t>
            </a:r>
            <a:r>
              <a:rPr lang="de-DE" sz="2100" b="1" dirty="0">
                <a:solidFill>
                  <a:srgbClr val="FF0000"/>
                </a:solidFill>
              </a:rPr>
              <a:t>D,M</a:t>
            </a:r>
            <a:r>
              <a:rPr lang="de-DE" sz="2100" b="1" dirty="0"/>
              <a:t>, E)</a:t>
            </a:r>
          </a:p>
          <a:p>
            <a:pPr marL="365760" lvl="1" indent="0">
              <a:buNone/>
            </a:pPr>
            <a:endParaRPr lang="de-DE" sz="21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0" y="4251910"/>
            <a:ext cx="2541564" cy="18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31B519-F7FF-429F-ACC4-69FC06B79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4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26E3C-7043-42DD-A083-0077A9F4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16832"/>
            <a:ext cx="7848872" cy="4536504"/>
          </a:xfrm>
        </p:spPr>
        <p:txBody>
          <a:bodyPr>
            <a:normAutofit fontScale="70000" lnSpcReduction="20000"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Teilnahme am Programm „Rent an American“- für Klassenstufen 9 und 10 </a:t>
            </a:r>
          </a:p>
          <a:p>
            <a:endParaRPr lang="de-DE" b="0" i="0" dirty="0">
              <a:solidFill>
                <a:srgbClr val="333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Gäste/ Studierende aus den USA und Kanada als Gesprächspartner und Referenten </a:t>
            </a:r>
          </a:p>
          <a:p>
            <a:endParaRPr lang="de-DE" dirty="0">
              <a:solidFill>
                <a:srgbClr val="333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Visit: </a:t>
            </a:r>
            <a:r>
              <a:rPr lang="de-DE" b="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US-Sprachlehrkräftre beleuchten als Experten Themen aus dem Bildungsplan </a:t>
            </a:r>
            <a:endParaRPr lang="de-DE" dirty="0">
              <a:solidFill>
                <a:srgbClr val="333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rgbClr val="333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e-DE" b="0" i="0" dirty="0" err="1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nversation</a:t>
            </a:r>
            <a:r>
              <a:rPr lang="de-DE" b="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Visit: junge US- Studierende geben Einblicke in ihren Alltag</a:t>
            </a:r>
          </a:p>
          <a:p>
            <a:endParaRPr lang="de-DE" b="0" i="0" dirty="0">
              <a:solidFill>
                <a:srgbClr val="333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Möglichkeit einer kostenlosen Nutzung der Institut Bibliothek durch eAusleihe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ABBB21-5D14-43F8-9AB0-3FE63973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7" t="19116" r="80156" b="71766"/>
          <a:stretch/>
        </p:blipFill>
        <p:spPr>
          <a:xfrm>
            <a:off x="4355976" y="332656"/>
            <a:ext cx="1745611" cy="64807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9F8F23E-E22E-4DE4-B8DD-91522310AD87}"/>
              </a:ext>
            </a:extLst>
          </p:cNvPr>
          <p:cNvSpPr txBox="1">
            <a:spLocks/>
          </p:cNvSpPr>
          <p:nvPr/>
        </p:nvSpPr>
        <p:spPr>
          <a:xfrm>
            <a:off x="611560" y="404664"/>
            <a:ext cx="6767664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BILI – Zug </a:t>
            </a:r>
            <a:r>
              <a:rPr lang="de-DE" dirty="0" err="1"/>
              <a:t>goes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3DEB9C-43B5-4FF0-B025-6716FD9D6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2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F8E55-BCCD-4719-B53F-C9DDAD31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63" y="1844824"/>
            <a:ext cx="5687544" cy="990600"/>
          </a:xfrm>
        </p:spPr>
        <p:txBody>
          <a:bodyPr/>
          <a:lstStyle/>
          <a:p>
            <a:r>
              <a:rPr lang="de-DE" dirty="0"/>
              <a:t>Project visit Klasse 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7652E7-FB8A-48A7-B975-61DE87C6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75" y="4022577"/>
            <a:ext cx="6551640" cy="5257800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Ende Klasse 9 (Juli)</a:t>
            </a:r>
          </a:p>
          <a:p>
            <a:r>
              <a:rPr lang="de-DE" sz="2000" b="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Inputvorträge von pädagogisch erfahrenen US-Experten zu landeskundlichen Themen</a:t>
            </a:r>
          </a:p>
          <a:p>
            <a:r>
              <a:rPr lang="de-DE" sz="20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Themen werden durch die WBS/ GK/ G- Lehrer ausgewählt, passend zum Lehrplan</a:t>
            </a:r>
          </a:p>
          <a:p>
            <a:r>
              <a:rPr lang="de-DE" sz="20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 Ort in Tübingen oder an der Schule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5E604B-A466-4C66-8D4B-0DD76DBAB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3" t="35441" r="31562" b="6765"/>
          <a:stretch/>
        </p:blipFill>
        <p:spPr>
          <a:xfrm>
            <a:off x="6012160" y="2621910"/>
            <a:ext cx="2464397" cy="16141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E4BDAAC-F01A-4B1A-8E75-D4BB3EDB1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7" t="19116" r="80156" b="71766"/>
          <a:stretch/>
        </p:blipFill>
        <p:spPr>
          <a:xfrm>
            <a:off x="4355976" y="332656"/>
            <a:ext cx="1745611" cy="64807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068BBE7-BB01-4CC4-AC68-9D9D6FBD2D2B}"/>
              </a:ext>
            </a:extLst>
          </p:cNvPr>
          <p:cNvSpPr txBox="1">
            <a:spLocks/>
          </p:cNvSpPr>
          <p:nvPr/>
        </p:nvSpPr>
        <p:spPr>
          <a:xfrm>
            <a:off x="611560" y="404664"/>
            <a:ext cx="6767664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BILI – Zug </a:t>
            </a:r>
            <a:r>
              <a:rPr lang="de-DE" dirty="0" err="1"/>
              <a:t>goes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88A99-ED38-4F7C-A40E-606CAC8BE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828600" y="275259"/>
            <a:ext cx="6840760" cy="9906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Wissenswertes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95136" cy="4781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b="1" dirty="0"/>
              <a:t>732 Schüler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24 M-Niveau Klassen und 3 G Niveau Klassen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Über 50 Jahre eigenständige RS-Ehingen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Ein „Campus“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sehr gute Anbindung an öffentliche Verkehrsmittel  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4023F5-66FC-458D-AD56-20EAAB560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2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18F7F-9A46-4837-A1E6-2F54D36C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231736"/>
            <a:ext cx="4383181" cy="454496"/>
          </a:xfrm>
        </p:spPr>
        <p:txBody>
          <a:bodyPr>
            <a:normAutofit fontScale="90000"/>
          </a:bodyPr>
          <a:lstStyle/>
          <a:p>
            <a:r>
              <a:rPr lang="de-DE" dirty="0"/>
              <a:t>Conversation visit Klasse 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23FB18-4151-4FDD-8627-503DAC45B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88" y="2666252"/>
            <a:ext cx="7954709" cy="4179168"/>
          </a:xfrm>
        </p:spPr>
        <p:txBody>
          <a:bodyPr anchor="ctr">
            <a:normAutofit/>
          </a:bodyPr>
          <a:lstStyle/>
          <a:p>
            <a:pPr algn="just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Anfang Klasse 10 (November- Januar)</a:t>
            </a:r>
          </a:p>
          <a:p>
            <a:pPr algn="just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Ein Gespräch </a:t>
            </a:r>
            <a:r>
              <a:rPr lang="de-DE" sz="200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 einem US-amerikanischen Gast über Alltagsthemen </a:t>
            </a:r>
          </a:p>
          <a:p>
            <a:pPr lvl="1" algn="just"/>
            <a:r>
              <a:rPr lang="de-DE" sz="170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School, </a:t>
            </a:r>
          </a:p>
          <a:p>
            <a:pPr lvl="1" algn="just"/>
            <a:r>
              <a:rPr lang="de-DE" sz="170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Teenage Life </a:t>
            </a:r>
          </a:p>
          <a:p>
            <a:pPr lvl="1" algn="just"/>
            <a:r>
              <a:rPr lang="de-DE" sz="1700" i="0" dirty="0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Holiday </a:t>
            </a:r>
            <a:r>
              <a:rPr lang="de-DE" sz="1700" i="0" dirty="0" err="1">
                <a:solidFill>
                  <a:srgbClr val="333F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  <a:endParaRPr lang="de-DE" sz="1700" i="0" dirty="0">
              <a:solidFill>
                <a:srgbClr val="333F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0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Besuch der Gäste an der Schule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3516F7-5195-479A-9516-74586A0E0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30306" r="31015" b="10735"/>
          <a:stretch/>
        </p:blipFill>
        <p:spPr>
          <a:xfrm>
            <a:off x="5796136" y="2251716"/>
            <a:ext cx="2587050" cy="17200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AAE161-1E4F-4CCC-9153-F898836BE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7" t="19116" r="80156" b="71766"/>
          <a:stretch/>
        </p:blipFill>
        <p:spPr>
          <a:xfrm>
            <a:off x="4355976" y="332656"/>
            <a:ext cx="1745611" cy="64807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955BDDB-C10A-4CE5-A8A1-F16500E7B773}"/>
              </a:ext>
            </a:extLst>
          </p:cNvPr>
          <p:cNvSpPr txBox="1">
            <a:spLocks/>
          </p:cNvSpPr>
          <p:nvPr/>
        </p:nvSpPr>
        <p:spPr>
          <a:xfrm>
            <a:off x="611560" y="404664"/>
            <a:ext cx="6767664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BILI – Zug </a:t>
            </a:r>
            <a:r>
              <a:rPr lang="de-DE" dirty="0" err="1"/>
              <a:t>goes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6CB5B3-0C80-4502-8196-3A459FD79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3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977308" y="2636912"/>
            <a:ext cx="3059187" cy="410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Bläserklasse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755573" y="1832003"/>
            <a:ext cx="8280920" cy="46847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4000" b="1" dirty="0"/>
              <a:t>Klasse 5 und 6 </a:t>
            </a:r>
            <a:endParaRPr lang="de-DE" sz="4000" dirty="0"/>
          </a:p>
          <a:p>
            <a:endParaRPr lang="de-DE" sz="2400" b="1" dirty="0"/>
          </a:p>
          <a:p>
            <a:r>
              <a:rPr lang="de-DE" sz="2200" dirty="0"/>
              <a:t>Erlernen eines Orchesterinstruments </a:t>
            </a:r>
          </a:p>
          <a:p>
            <a:r>
              <a:rPr lang="de-DE" sz="2200" dirty="0"/>
              <a:t>in der Klassengemeinschaft </a:t>
            </a:r>
          </a:p>
          <a:p>
            <a:r>
              <a:rPr lang="de-DE" sz="2200" dirty="0"/>
              <a:t>im regulären Schulalltag </a:t>
            </a:r>
          </a:p>
          <a:p>
            <a:r>
              <a:rPr lang="de-DE" sz="2200" dirty="0"/>
              <a:t>Musikunterricht (1Std.)</a:t>
            </a:r>
          </a:p>
          <a:p>
            <a:r>
              <a:rPr lang="de-DE" sz="2200" dirty="0"/>
              <a:t>Orchesterunterricht (1 Std.) </a:t>
            </a:r>
          </a:p>
          <a:p>
            <a:r>
              <a:rPr lang="de-DE" sz="2200" dirty="0"/>
              <a:t>Instrumentalunterricht (1Std.)</a:t>
            </a:r>
          </a:p>
          <a:p>
            <a:endParaRPr lang="de-DE" sz="2200" dirty="0"/>
          </a:p>
          <a:p>
            <a:pPr marL="0" indent="0">
              <a:buNone/>
            </a:pPr>
            <a:r>
              <a:rPr lang="de-DE" sz="2200" b="1" dirty="0"/>
              <a:t>Beratungsmöglichkeit durch:</a:t>
            </a:r>
          </a:p>
          <a:p>
            <a:pPr marL="0" indent="0">
              <a:buNone/>
            </a:pPr>
            <a:r>
              <a:rPr lang="de-DE" sz="2200" b="1" dirty="0"/>
              <a:t>Frau Sohn-Eberhardt</a:t>
            </a:r>
          </a:p>
          <a:p>
            <a:pPr marL="0" indent="0">
              <a:buNone/>
            </a:pPr>
            <a:r>
              <a:rPr lang="de-DE" sz="2200" dirty="0"/>
              <a:t>     katja.eberhardt@realschule-ehingen.de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25834" y="2060848"/>
            <a:ext cx="3200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    </a:t>
            </a:r>
            <a:r>
              <a:rPr lang="de-DE" sz="3600" b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BLÄSERKLASSE</a:t>
            </a:r>
            <a:endParaRPr lang="de-DE" sz="3600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22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 </a:t>
            </a:r>
            <a:endParaRPr lang="de-DE" sz="1000" i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2050" name="Picture 2" descr="H:\Bildersammlung\Adventsingen_2007\IMGP1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06" y="4462416"/>
            <a:ext cx="3059187" cy="22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D62AE3-9882-43DA-B76A-7B93A4C4F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35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01045" y="2919433"/>
            <a:ext cx="3059187" cy="35339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Bläserklasse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59832" y="3076482"/>
            <a:ext cx="3200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DE" sz="36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    </a:t>
            </a:r>
            <a:r>
              <a:rPr lang="de-DE" sz="3600" b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BLÄSERKLASSE</a:t>
            </a:r>
            <a:endParaRPr lang="de-DE" sz="3600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de-DE" sz="2200" b="1" i="1" dirty="0">
                <a:solidFill>
                  <a:srgbClr val="FF0000"/>
                </a:solidFill>
                <a:effectLst/>
                <a:latin typeface="Calibri"/>
                <a:ea typeface="SimSun"/>
                <a:cs typeface="Arial"/>
              </a:rPr>
              <a:t> </a:t>
            </a:r>
            <a:endParaRPr lang="de-DE" sz="1000" i="1" dirty="0">
              <a:solidFill>
                <a:srgbClr val="76923C"/>
              </a:solidFill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2050" name="Picture 2" descr="H:\Bildersammlung\Adventsingen_2007\IMGP1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57" y="4514757"/>
            <a:ext cx="3059187" cy="19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61398"/>
              </p:ext>
            </p:extLst>
          </p:nvPr>
        </p:nvGraphicFramePr>
        <p:xfrm>
          <a:off x="611560" y="1772816"/>
          <a:ext cx="835292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Klassenstufe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Standard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Bläser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Grafik 10" descr="http://www.realschule-ehingen.de/images/13_2010_blaeser_im_unterricht_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2" y="4604376"/>
            <a:ext cx="2371090" cy="179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http://www.realschule-ehingen.de/images/13_2010_blaeser_im_unterricht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94" y="4558631"/>
            <a:ext cx="2527794" cy="185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C754EA-F98E-466A-9F9F-6F335958A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0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977308" y="2636912"/>
            <a:ext cx="3059187" cy="410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3200400" rIns="91440" bIns="45720" anchor="t" anchorCtr="0" upright="1">
            <a:no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Bläserklasse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Zusammenarbeit mit der </a:t>
            </a:r>
          </a:p>
          <a:p>
            <a:pPr marL="0" indent="0">
              <a:buNone/>
            </a:pPr>
            <a:r>
              <a:rPr lang="de-DE" sz="2400" b="1" dirty="0"/>
              <a:t>    Musikschule Ehingen </a:t>
            </a:r>
            <a:endParaRPr lang="de-DE" sz="2400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r>
              <a:rPr lang="de-DE" sz="2400" b="1" dirty="0"/>
              <a:t>Kosten: 38 € pro Monat </a:t>
            </a:r>
            <a:endParaRPr lang="de-DE" sz="2400" dirty="0"/>
          </a:p>
          <a:p>
            <a:r>
              <a:rPr lang="de-DE" sz="2400" b="1" dirty="0"/>
              <a:t>inklusive: </a:t>
            </a:r>
          </a:p>
          <a:p>
            <a:pPr lvl="1"/>
            <a:r>
              <a:rPr lang="de-DE" sz="2100" b="1" dirty="0"/>
              <a:t>Unterricht, Miete, </a:t>
            </a:r>
          </a:p>
          <a:p>
            <a:pPr lvl="1"/>
            <a:r>
              <a:rPr lang="de-DE" sz="2100" b="1" dirty="0"/>
              <a:t>Verbrauchsmaterialien, </a:t>
            </a:r>
          </a:p>
          <a:p>
            <a:pPr lvl="1"/>
            <a:r>
              <a:rPr lang="de-DE" sz="2100" b="1" dirty="0"/>
              <a:t>Zusatzliteratur, … </a:t>
            </a:r>
            <a:endParaRPr lang="de-DE" sz="2100" dirty="0"/>
          </a:p>
          <a:p>
            <a:endParaRPr lang="de-DE" sz="24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925833" y="2060848"/>
            <a:ext cx="3059187" cy="4685505"/>
            <a:chOff x="705762" y="1839838"/>
            <a:chExt cx="3218166" cy="4685505"/>
          </a:xfrm>
        </p:grpSpPr>
        <p:pic>
          <p:nvPicPr>
            <p:cNvPr id="7" name="Grafik 6" descr="http://www.realschule-ehingen.de/images/13_2010_blaeser_alle.jpg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" y="4470622"/>
              <a:ext cx="3166691" cy="2054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05762" y="1839838"/>
              <a:ext cx="32004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de-DE" sz="36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    </a:t>
              </a:r>
              <a:r>
                <a:rPr lang="de-DE" sz="3600" b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BLÄSERKLASSE</a:t>
              </a:r>
              <a:endParaRPr lang="de-DE" sz="3600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  <a:p>
              <a:pPr algn="l">
                <a:spcBef>
                  <a:spcPts val="300"/>
                </a:spcBef>
                <a:spcAft>
                  <a:spcPts val="600"/>
                </a:spcAft>
              </a:pPr>
              <a:r>
                <a:rPr lang="de-DE" sz="2200" b="1" i="1" dirty="0">
                  <a:solidFill>
                    <a:srgbClr val="FF0000"/>
                  </a:solidFill>
                  <a:effectLst/>
                  <a:latin typeface="Calibri"/>
                  <a:ea typeface="SimSun"/>
                  <a:cs typeface="Arial"/>
                </a:rPr>
                <a:t> </a:t>
              </a:r>
              <a:endParaRPr lang="de-DE" sz="1000" i="1" dirty="0">
                <a:solidFill>
                  <a:srgbClr val="76923C"/>
                </a:solidFill>
                <a:effectLst/>
                <a:latin typeface="Calibri"/>
                <a:ea typeface="SimSun"/>
                <a:cs typeface="Arial"/>
              </a:endParaRP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43" y="3068960"/>
            <a:ext cx="1355540" cy="12241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272DC3-7793-4564-B9E0-14BF3501D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37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Windpower Wenzelstein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048672" cy="45425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33C0D8-640E-4CBC-B840-EB7E7B9B3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Chöre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Unterstufenchor</a:t>
            </a:r>
          </a:p>
          <a:p>
            <a:r>
              <a:rPr lang="de-DE" dirty="0"/>
              <a:t>Oberstufenchor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5659"/>
            <a:ext cx="4032448" cy="24482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06" y="3071989"/>
            <a:ext cx="3594056" cy="23956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31281C-F577-410D-9BCD-D568FF5D3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20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38188" y="1601416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Fit für die Zukunft</a:t>
            </a:r>
          </a:p>
          <a:p>
            <a:r>
              <a:rPr lang="de-DE" sz="2400" b="1" dirty="0"/>
              <a:t>Modernste Ausstattung in den Naturwissenschaften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>
          <a:xfrm>
            <a:off x="1619672" y="3228218"/>
            <a:ext cx="4896544" cy="30207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27553" y="6475680"/>
            <a:ext cx="7566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>
                <a:hlinkClick r:id="rId3"/>
              </a:rPr>
              <a:t>https://www.schwaebische.de/landkreis/alb-donau-kreis/ehingen_artikel,-fit-fuer-die-zukunft-ehingen-investiert-kraeftig-in-die-schulen-_arid,11447757.html</a:t>
            </a:r>
            <a:endParaRPr lang="de-DE" sz="800" dirty="0"/>
          </a:p>
          <a:p>
            <a:endParaRPr lang="de-DE" sz="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EB6A93-F82C-4766-A6BF-F1E22B9C2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96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Schullandheimfahrten (Klassenstufe 7)</a:t>
            </a:r>
          </a:p>
          <a:p>
            <a:r>
              <a:rPr lang="de-DE" sz="2400" b="1" dirty="0"/>
              <a:t>Studienfahrten (Klasse 10 und Paris)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2977"/>
            <a:ext cx="4064000" cy="2286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83051"/>
            <a:ext cx="4064000" cy="2286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57F71A-ADF9-4F7E-880D-B0DA6517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3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b="1" dirty="0"/>
          </a:p>
          <a:p>
            <a:r>
              <a:rPr lang="de-DE" sz="2400" b="1" dirty="0"/>
              <a:t>Tolle SMV Arbeit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3816424" cy="28615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815349" cy="28615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6CF7A39-9592-4723-9C5B-C17CA5DE2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Turniere, </a:t>
            </a:r>
          </a:p>
          <a:p>
            <a:r>
              <a:rPr lang="de-DE" sz="2400" b="1" dirty="0"/>
              <a:t>Beach-Party, Skitag,</a:t>
            </a:r>
          </a:p>
          <a:p>
            <a:r>
              <a:rPr lang="de-DE" sz="2400" b="1" dirty="0"/>
              <a:t>Abschlussfeier,</a:t>
            </a:r>
          </a:p>
          <a:p>
            <a:r>
              <a:rPr lang="de-DE" sz="2400" b="1" dirty="0"/>
              <a:t>Fasnetsdisco und </a:t>
            </a:r>
          </a:p>
          <a:p>
            <a:r>
              <a:rPr lang="de-DE" sz="2400" b="1" dirty="0"/>
              <a:t>Nikolaustag u.v.m.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87" y="4581128"/>
            <a:ext cx="1688136" cy="19991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32" y="1772816"/>
            <a:ext cx="3044801" cy="2283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2017_Fußballturni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221087"/>
            <a:ext cx="3957341" cy="23298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2E2D61-820A-435A-8E9B-DE29B9BD4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16632" y="275259"/>
            <a:ext cx="6767664" cy="9906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Fächerkanon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612648" y="2164422"/>
            <a:ext cx="4391401" cy="4248472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Geschichte</a:t>
            </a:r>
          </a:p>
          <a:p>
            <a:r>
              <a:rPr lang="de-DE" dirty="0"/>
              <a:t>Geographie</a:t>
            </a:r>
          </a:p>
          <a:p>
            <a:r>
              <a:rPr lang="de-DE" dirty="0"/>
              <a:t>Gemeinschaftskunde</a:t>
            </a:r>
          </a:p>
          <a:p>
            <a:r>
              <a:rPr lang="de-DE" dirty="0"/>
              <a:t>WBS </a:t>
            </a:r>
            <a:r>
              <a:rPr lang="de-DE" sz="1200" dirty="0"/>
              <a:t>(Wirtschaft, Berufs- und Studienorientierung)</a:t>
            </a:r>
          </a:p>
          <a:p>
            <a:r>
              <a:rPr lang="de-DE" dirty="0"/>
              <a:t>Sport</a:t>
            </a:r>
          </a:p>
          <a:p>
            <a:r>
              <a:rPr lang="de-DE" dirty="0"/>
              <a:t>Kunst </a:t>
            </a:r>
          </a:p>
          <a:p>
            <a:r>
              <a:rPr lang="de-DE" dirty="0"/>
              <a:t>Musik</a:t>
            </a:r>
          </a:p>
          <a:p>
            <a:r>
              <a:rPr lang="de-DE" dirty="0"/>
              <a:t>Physik</a:t>
            </a:r>
          </a:p>
          <a:p>
            <a:r>
              <a:rPr lang="de-DE" dirty="0"/>
              <a:t>Chemie </a:t>
            </a:r>
          </a:p>
          <a:p>
            <a:r>
              <a:rPr lang="de-DE" dirty="0"/>
              <a:t>Biologie</a:t>
            </a:r>
          </a:p>
          <a:p>
            <a:endParaRPr lang="de-DE" dirty="0"/>
          </a:p>
          <a:p>
            <a:endParaRPr lang="de-DE" sz="1200" dirty="0"/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4788024" y="2164422"/>
            <a:ext cx="4248471" cy="42484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FF0000"/>
                </a:solidFill>
              </a:rPr>
              <a:t>NEU seit SJ 2025/26</a:t>
            </a:r>
          </a:p>
          <a:p>
            <a:pPr lvl="1"/>
            <a:r>
              <a:rPr lang="de-DE" sz="2400" dirty="0">
                <a:solidFill>
                  <a:srgbClr val="FF0000"/>
                </a:solidFill>
              </a:rPr>
              <a:t>Informatik und Medienbildung ab Klasse 5 für alle Schüler</a:t>
            </a:r>
          </a:p>
          <a:p>
            <a:pPr lvl="1"/>
            <a:r>
              <a:rPr lang="de-DE" sz="2400" dirty="0">
                <a:solidFill>
                  <a:srgbClr val="FF0000"/>
                </a:solidFill>
              </a:rPr>
              <a:t>Wahlpflichtfach* </a:t>
            </a:r>
          </a:p>
          <a:p>
            <a:pPr lvl="2"/>
            <a:r>
              <a:rPr lang="de-DE" sz="1800" dirty="0">
                <a:solidFill>
                  <a:srgbClr val="FF0000"/>
                </a:solidFill>
              </a:rPr>
              <a:t>Technik, AES, Französisch </a:t>
            </a:r>
          </a:p>
          <a:p>
            <a:pPr marL="365760" lvl="1" indent="0">
              <a:buNone/>
            </a:pPr>
            <a:r>
              <a:rPr lang="de-DE" sz="1100" dirty="0">
                <a:solidFill>
                  <a:srgbClr val="FF0000"/>
                </a:solidFill>
              </a:rPr>
              <a:t>*Zunächst als „Nebenfach“ in Klasse 6, ab Klasse 7 als weiteres „Kernfach“</a:t>
            </a:r>
            <a:endParaRPr lang="de-DE" sz="1100" dirty="0"/>
          </a:p>
          <a:p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792D62-5CF4-4DD4-BC45-33CE66111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99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38188" y="1601416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Berufsorientierung und Bildungspartnerschaften, Kooperationen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</p:txBody>
      </p:sp>
      <p:pic>
        <p:nvPicPr>
          <p:cNvPr id="8" name="Grafik 7" descr="Home">
            <a:hlinkClick r:id="rId2" tooltip="&quot;Home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23" y="3092573"/>
            <a:ext cx="1559308" cy="6756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http://www.sailergmbh.de/fileadmin/template/img/logo.png">
            <a:hlinkClick r:id="rId4" tgtFrame="&quot;_top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8" y="4833144"/>
            <a:ext cx="1756150" cy="169219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https://laengenfeldschule.de/images/Bildungspartner/st-elisabeth-stiftung.jpg">
            <a:hlinkClick r:id="rId6" tgtFrame="&quot;_blank&quot;" tooltip="&quot;www.st-elisabeth-stiftung.de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5" y="3246668"/>
            <a:ext cx="1612805" cy="147847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https://laengenfeldschule.de/images/Bildungspartner/k-tries_logo.jpg">
            <a:hlinkClick r:id="rId8" tgtFrame="&quot;_blank&quot;" tooltip="&quot;www.tries.de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44" y="4138544"/>
            <a:ext cx="2358370" cy="8929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73" y="4095593"/>
            <a:ext cx="2736344" cy="1871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C:\Users\lwetes0\AppData\Local\Microsoft\Windows\INetCache\Content.Word\Liebherr_Brand_RGB_pos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44" y="2915944"/>
            <a:ext cx="2764543" cy="3532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DFD213-283A-410C-9B57-4466AE48A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92" y="5374428"/>
            <a:ext cx="2790445" cy="89294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FDEA22-7BC2-4E25-B466-113B125D71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1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0165" y="1395332"/>
            <a:ext cx="8424156" cy="5462667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Berufsorientierung und Bildungspartnerschaften, Kooperationen</a:t>
            </a:r>
          </a:p>
          <a:p>
            <a:r>
              <a:rPr lang="de-DE" sz="2400" b="1" dirty="0"/>
              <a:t>BO-Aktiv</a:t>
            </a:r>
          </a:p>
          <a:p>
            <a:r>
              <a:rPr lang="de-DE" sz="2400" b="1" dirty="0"/>
              <a:t>Stärkenanalyse</a:t>
            </a:r>
          </a:p>
          <a:p>
            <a:r>
              <a:rPr lang="de-DE" sz="2400" b="1" dirty="0"/>
              <a:t>Individuelle Beratung </a:t>
            </a:r>
          </a:p>
          <a:p>
            <a:r>
              <a:rPr lang="de-DE" sz="2400" b="1" dirty="0"/>
              <a:t>Förderung der Schüler</a:t>
            </a:r>
          </a:p>
          <a:p>
            <a:r>
              <a:rPr lang="de-DE" sz="2400" b="1" dirty="0"/>
              <a:t>Hospitationen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2434094" cy="1665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FDEA22-7BC2-4E25-B466-113B125D7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09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0165" y="1395332"/>
            <a:ext cx="8424156" cy="5462667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Praktika </a:t>
            </a:r>
            <a:r>
              <a:rPr lang="de-DE" sz="1100" b="1" dirty="0"/>
              <a:t>(BORS, Sozialpraktikum, Handwerkspraktikum, Mitmachen Ehrensache)</a:t>
            </a:r>
          </a:p>
          <a:p>
            <a:r>
              <a:rPr lang="de-DE" sz="2400" b="1" dirty="0"/>
              <a:t>Unterrichtspraktika beim Bildungspartner </a:t>
            </a:r>
            <a:r>
              <a:rPr lang="de-DE" sz="1300" b="1" dirty="0"/>
              <a:t>(im Fach Technik und AES)</a:t>
            </a:r>
          </a:p>
          <a:p>
            <a:r>
              <a:rPr lang="de-DE" sz="2400" b="1" dirty="0"/>
              <a:t>Beratung durch die Agentur für Arbeit im Haus</a:t>
            </a:r>
          </a:p>
          <a:p>
            <a:r>
              <a:rPr lang="de-DE" sz="2400" b="1" dirty="0"/>
              <a:t>Beratung und Informationsveranstaltung durch Berufsschulen</a:t>
            </a:r>
          </a:p>
          <a:p>
            <a:r>
              <a:rPr lang="de-DE" sz="2400" b="1" dirty="0"/>
              <a:t>Träger des BORIS-Siegel</a:t>
            </a:r>
          </a:p>
          <a:p>
            <a:endParaRPr lang="de-DE" sz="2400" b="1" dirty="0"/>
          </a:p>
          <a:p>
            <a:r>
              <a:rPr lang="de-DE" sz="2400" b="1" dirty="0">
                <a:solidFill>
                  <a:srgbClr val="FF0000"/>
                </a:solidFill>
              </a:rPr>
              <a:t>Mit dem Ziel zur passgenauen</a:t>
            </a:r>
          </a:p>
          <a:p>
            <a:pPr lvl="1"/>
            <a:r>
              <a:rPr lang="de-DE" sz="2100" b="1" dirty="0">
                <a:solidFill>
                  <a:srgbClr val="FF0000"/>
                </a:solidFill>
              </a:rPr>
              <a:t>dualen Ausbildung oder</a:t>
            </a:r>
          </a:p>
          <a:p>
            <a:pPr lvl="1"/>
            <a:r>
              <a:rPr lang="de-DE" sz="2100" b="1" dirty="0">
                <a:solidFill>
                  <a:srgbClr val="FF0000"/>
                </a:solidFill>
              </a:rPr>
              <a:t>Abitur am beruflichen Gymnasium  </a:t>
            </a:r>
          </a:p>
          <a:p>
            <a:pPr marL="365760" lvl="1" indent="0">
              <a:buNone/>
            </a:pPr>
            <a:endParaRPr lang="de-DE" sz="21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365104"/>
            <a:ext cx="2434094" cy="1665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FDEA22-7BC2-4E25-B466-113B125D7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3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38188" y="1601416"/>
            <a:ext cx="8280920" cy="5256584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Realschule in Kooperation </a:t>
            </a:r>
            <a:r>
              <a:rPr lang="de-DE" sz="2400" b="1" dirty="0"/>
              <a:t>mit den beruflichen Gymnasien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5" y="3093589"/>
            <a:ext cx="3313541" cy="22090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82" y="5302617"/>
            <a:ext cx="3982075" cy="4398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36" y="2466230"/>
            <a:ext cx="4134434" cy="9627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2777F03-2508-41A5-A900-B67224DA5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9" y="4103503"/>
            <a:ext cx="3563888" cy="7944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52F8A44-F692-4DBA-BBBD-9D1222BF1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1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38188" y="1601416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200" b="1" dirty="0"/>
          </a:p>
          <a:p>
            <a:endParaRPr lang="de-DE" sz="24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247955F-C427-4479-8C9A-25C9EF7EFD28}"/>
              </a:ext>
            </a:extLst>
          </p:cNvPr>
          <p:cNvSpPr txBox="1"/>
          <p:nvPr/>
        </p:nvSpPr>
        <p:spPr>
          <a:xfrm>
            <a:off x="251973" y="1601416"/>
            <a:ext cx="8745536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dirty="0"/>
          </a:p>
          <a:p>
            <a:pPr algn="ctr"/>
            <a:r>
              <a:rPr lang="de-DE" i="0" u="none" strike="noStrike" baseline="0" dirty="0">
                <a:solidFill>
                  <a:srgbClr val="FF0000"/>
                </a:solidFill>
                <a:latin typeface="Ba Wue Sans"/>
              </a:rPr>
              <a:t>Wir setzen auch die Grundlage für die weiterführende gymnasiale Bildung </a:t>
            </a:r>
          </a:p>
          <a:p>
            <a:pPr algn="ctr"/>
            <a:endParaRPr lang="de-DE" i="0" u="none" strike="noStrike" baseline="0" dirty="0">
              <a:solidFill>
                <a:srgbClr val="FF0000"/>
              </a:solidFill>
              <a:latin typeface="Ba Wue Sans"/>
            </a:endParaRPr>
          </a:p>
          <a:p>
            <a:pPr algn="ctr"/>
            <a:r>
              <a:rPr lang="de-DE" dirty="0">
                <a:solidFill>
                  <a:srgbClr val="FF0000"/>
                </a:solidFill>
                <a:latin typeface="Ba Wue Sans"/>
              </a:rPr>
              <a:t>Seit Dezember 2025 Schuljahr sind wir eine von vier Starterschulen in Baden-Württemberg</a:t>
            </a:r>
          </a:p>
          <a:p>
            <a:pPr algn="ctr"/>
            <a:endParaRPr lang="de-DE" dirty="0">
              <a:solidFill>
                <a:srgbClr val="FF0000"/>
              </a:solidFill>
              <a:latin typeface="Ba Wue Sans"/>
            </a:endParaRPr>
          </a:p>
          <a:p>
            <a:pPr algn="ctr"/>
            <a:r>
              <a:rPr lang="de-DE" dirty="0">
                <a:solidFill>
                  <a:srgbClr val="FF0000"/>
                </a:solidFill>
                <a:latin typeface="Ba Wue Sans"/>
              </a:rPr>
              <a:t>„Realschule in Kooperation mit dem Wirtschaftsgymnasium Ehingen“</a:t>
            </a: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endParaRPr lang="de-DE" sz="1600" b="1" dirty="0">
              <a:solidFill>
                <a:srgbClr val="FF0000"/>
              </a:solidFill>
              <a:latin typeface="Ba Wue Sans"/>
            </a:endParaRPr>
          </a:p>
          <a:p>
            <a:pPr algn="ctr"/>
            <a:r>
              <a:rPr lang="de-DE" sz="1600" b="1" dirty="0">
                <a:solidFill>
                  <a:srgbClr val="FF0000"/>
                </a:solidFill>
                <a:latin typeface="Ba Wue Sans"/>
              </a:rPr>
              <a:t> und somit sind wir eine Realschule mit klarem Bildungsweg zum Abitur am beruflichen Gymnasium</a:t>
            </a:r>
            <a:r>
              <a:rPr lang="de-DE" sz="1600" b="1" i="0" u="none" strike="noStrike" baseline="0" dirty="0">
                <a:solidFill>
                  <a:srgbClr val="FF0000"/>
                </a:solidFill>
                <a:latin typeface="Ba Wue Sans"/>
              </a:rPr>
              <a:t>  </a:t>
            </a:r>
            <a:endParaRPr lang="de-DE" sz="1600" b="0" i="0" u="none" strike="noStrike" baseline="0" dirty="0">
              <a:solidFill>
                <a:srgbClr val="FF0000"/>
              </a:solidFill>
              <a:latin typeface="Ba Wue San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EC8A6F-C553-4C40-BAF7-F1C5EE1DF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92061"/>
            <a:ext cx="4563700" cy="13264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99B155-228C-48F1-8029-E8DEAEFA9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163E0DB-D049-4BD8-8B9F-3B2E036F9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29" y="4044743"/>
            <a:ext cx="3024336" cy="16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4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0435" y="195667"/>
            <a:ext cx="2629677" cy="990600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683568" y="1484784"/>
            <a:ext cx="8280920" cy="5256584"/>
          </a:xfrm>
        </p:spPr>
        <p:txBody>
          <a:bodyPr>
            <a:normAutofit fontScale="92500" lnSpcReduction="10000"/>
          </a:bodyPr>
          <a:lstStyle/>
          <a:p>
            <a:endParaRPr lang="de-DE" sz="2400" dirty="0"/>
          </a:p>
          <a:p>
            <a:endParaRPr lang="de-DE" sz="2400" b="1" dirty="0"/>
          </a:p>
          <a:p>
            <a:pPr marL="0" indent="0">
              <a:buNone/>
            </a:pPr>
            <a:r>
              <a:rPr lang="de-DE" sz="2200" b="1" dirty="0"/>
              <a:t>Unterrichtsangebote </a:t>
            </a:r>
          </a:p>
          <a:p>
            <a:pPr marL="0" indent="0">
              <a:buNone/>
            </a:pPr>
            <a:endParaRPr lang="de-DE" sz="2200" b="1" dirty="0"/>
          </a:p>
          <a:p>
            <a:r>
              <a:rPr lang="de-DE" sz="2200" b="1" dirty="0"/>
              <a:t>KooBo-Projekt</a:t>
            </a:r>
          </a:p>
          <a:p>
            <a:r>
              <a:rPr lang="de-DE" sz="2200" b="1" dirty="0"/>
              <a:t>Bili-Projekt</a:t>
            </a:r>
          </a:p>
          <a:p>
            <a:r>
              <a:rPr lang="de-DE" sz="2200" b="1" dirty="0"/>
              <a:t>IT-Medienbildung (Future-Lab)</a:t>
            </a:r>
          </a:p>
          <a:p>
            <a:r>
              <a:rPr lang="de-DE" sz="2200" b="1" dirty="0"/>
              <a:t>Naturwissenschaftliche Brücke (</a:t>
            </a:r>
            <a:r>
              <a:rPr lang="de-DE" sz="2200" b="1" dirty="0" err="1"/>
              <a:t>M,Ph,Ch</a:t>
            </a:r>
            <a:r>
              <a:rPr lang="de-DE" sz="2200" b="1" dirty="0"/>
              <a:t>) </a:t>
            </a:r>
          </a:p>
          <a:p>
            <a:r>
              <a:rPr lang="de-DE" sz="2200" b="1" dirty="0"/>
              <a:t>Demokratiebildung</a:t>
            </a:r>
          </a:p>
          <a:p>
            <a:r>
              <a:rPr lang="de-DE" sz="2200" b="1" dirty="0"/>
              <a:t>Kooperation Schülerfirmen</a:t>
            </a:r>
          </a:p>
          <a:p>
            <a:endParaRPr lang="de-DE" sz="2400" b="1" dirty="0"/>
          </a:p>
          <a:p>
            <a:r>
              <a:rPr lang="de-DE" sz="2400" b="1" dirty="0">
                <a:solidFill>
                  <a:srgbClr val="FF0000"/>
                </a:solidFill>
              </a:rPr>
              <a:t>Ziel: Reibungsloser Übergang an 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FF0000"/>
                </a:solidFill>
              </a:rPr>
              <a:t>    die beruflichen Gymnasien für starke 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FF0000"/>
                </a:solidFill>
              </a:rPr>
              <a:t>    und begabte Schülerinnen und Schüler</a:t>
            </a:r>
          </a:p>
          <a:p>
            <a:endParaRPr lang="de-DE" sz="2400" b="1" dirty="0"/>
          </a:p>
        </p:txBody>
      </p:sp>
      <p:pic>
        <p:nvPicPr>
          <p:cNvPr id="12" name="Picture 2" descr="2017_SZ_KooP">
            <a:extLst>
              <a:ext uri="{FF2B5EF4-FFF2-40B4-BE49-F238E27FC236}">
                <a16:creationId xmlns:a16="http://schemas.microsoft.com/office/drawing/2014/main" id="{D4465DDC-5214-4B01-AD82-99C47A39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25" y="4696718"/>
            <a:ext cx="2447275" cy="13529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F68291-B43F-4C7F-AF57-29209D129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58287"/>
            <a:ext cx="2951331" cy="1584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4CEF2B-359D-4E9F-ADC0-EAE805469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D0029D-1EEE-496B-A3A9-DF0830B8F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5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AF540C-9B73-43D9-A082-DCCA2CDC2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2132856"/>
            <a:ext cx="2244147" cy="292851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F6897D-850F-4452-9073-5FACB8B98717}"/>
              </a:ext>
            </a:extLst>
          </p:cNvPr>
          <p:cNvSpPr txBox="1"/>
          <p:nvPr/>
        </p:nvSpPr>
        <p:spPr>
          <a:xfrm>
            <a:off x="395536" y="1916832"/>
            <a:ext cx="571945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„BiLi RS trifft WG I (Internationales Profil)“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SuS der RS (9. Klasse; BiLi-Profil) besuchen im Juli die Eingangsklasse des internationalen Profils und führen über drei Tage ein gemeinsames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„Planspiel Wirtschaft“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Fremdsprache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Englisch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durch.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Aufgabenstellung: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Ein neues Produkt auf einen Markt bringen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de-DE" sz="2000" dirty="0">
              <a:latin typeface="Century Gothic" panose="020B0502020202020204" pitchFamily="34" charset="0"/>
            </a:endParaRPr>
          </a:p>
          <a:p>
            <a:pPr lvl="1"/>
            <a:endParaRPr lang="de-DE" sz="2000" dirty="0">
              <a:latin typeface="Century Gothic" panose="020B0502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CAA9C7C-6AEA-4BEB-A74C-F9EBCC5A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435" y="195667"/>
            <a:ext cx="2629677" cy="990600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B36CE0-6311-479D-AB52-C4956499B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6269CA-B62B-4007-891B-53B433088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2E224C2-E672-49FF-97EB-214E634A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564904"/>
            <a:ext cx="4608512" cy="28852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F6897D-850F-4452-9073-5FACB8B98717}"/>
              </a:ext>
            </a:extLst>
          </p:cNvPr>
          <p:cNvSpPr txBox="1"/>
          <p:nvPr/>
        </p:nvSpPr>
        <p:spPr>
          <a:xfrm>
            <a:off x="-252536" y="1700808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Aufgabenstellung:</a:t>
            </a:r>
          </a:p>
          <a:p>
            <a:pPr lvl="1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Neues Produkt auf einen Markt bringen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Marktanalyse machen – Schülerbefragungen an der Schule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Webestrategien entwickeln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Sehr viel präsentieren, argumentieren 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Ideen mit den anderen Gruppen austauschen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Planspiel Wettbewerb</a:t>
            </a:r>
          </a:p>
          <a:p>
            <a:pPr lvl="2"/>
            <a:endParaRPr lang="de-DE" sz="2000" dirty="0">
              <a:latin typeface="Century Gothic" panose="020B0502020202020204" pitchFamily="34" charset="0"/>
            </a:endParaRPr>
          </a:p>
          <a:p>
            <a:pPr lvl="1"/>
            <a:endParaRPr lang="de-DE" sz="2000" dirty="0">
              <a:latin typeface="Century Gothic" panose="020B0502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9D49C00-0514-4583-A611-8152B7C1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435" y="195667"/>
            <a:ext cx="2629677" cy="990600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6BA622-A156-4B9E-BF05-F014AAEC8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E4187D-71D7-4888-8D44-658D5338A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29E953-8617-45CD-B75B-7146C1B09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7" y="1700808"/>
            <a:ext cx="8160052" cy="438200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F18CA75-B7DC-4857-AEDF-F89FDA106974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/>
              <a:t>Realschule in </a:t>
            </a:r>
            <a:br>
              <a:rPr lang="de-DE" sz="3200"/>
            </a:br>
            <a:r>
              <a:rPr lang="de-DE" sz="3200"/>
              <a:t>Kooperation </a:t>
            </a: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23798D-A018-491D-B9F8-FE07DA452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A052E7-5865-4EA1-A0A3-9C881D6D5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3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2" descr="D:\Data\#ablage\Logo_RSE_Bilingu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46" y="4941168"/>
            <a:ext cx="1931202" cy="1188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2983677" y="1484784"/>
            <a:ext cx="3155238" cy="3155238"/>
            <a:chOff x="2555776" y="4581128"/>
            <a:chExt cx="1931102" cy="1931102"/>
          </a:xfrm>
        </p:grpSpPr>
        <p:sp>
          <p:nvSpPr>
            <p:cNvPr id="6" name="Ellipse 5"/>
            <p:cNvSpPr/>
            <p:nvPr/>
          </p:nvSpPr>
          <p:spPr>
            <a:xfrm>
              <a:off x="2657231" y="4682583"/>
              <a:ext cx="1728192" cy="172819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Picture 2" descr="J:\Uebergreifend\DIF BAF\2014 - 2020\Ebene II Wirkungsbereich KM und Land\Öffentlichkeitsarbeit\Logos_KooBO etc\ohne Schriftzug\Logo Koobo klein_RZ_gro├ƒ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4581128"/>
              <a:ext cx="1931102" cy="1931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1" y="5013176"/>
            <a:ext cx="4519672" cy="1202816"/>
          </a:xfrm>
          <a:prstGeom prst="rect">
            <a:avLst/>
          </a:prstGeom>
        </p:spPr>
      </p:pic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7086401" y="620688"/>
            <a:ext cx="1518047" cy="647700"/>
            <a:chOff x="0" y="0"/>
            <a:chExt cx="2143125" cy="914400"/>
          </a:xfrm>
        </p:grpSpPr>
        <p:pic>
          <p:nvPicPr>
            <p:cNvPr id="10" name="Grafik 9" descr="http://www.esf-bw.de/esf/fileadmin/user_upload/Foerderperiode_2014-2020/Foerderung_beantragen_u._umsetzen/Logos/ESF-Logo/02_esf_4c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5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10" descr="http://www.esf-bw.de/esf/fileadmin/user_upload/Foerderperiode_2014-2020/Foerderung_beantragen_u._umsetzen/Logos/EU-Flagge/05_eu_4c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114300"/>
              <a:ext cx="914400" cy="733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logo" descr="Logo Bundesagentur für Arbeit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6000" r="10684" b="25999"/>
          <a:stretch/>
        </p:blipFill>
        <p:spPr bwMode="auto">
          <a:xfrm>
            <a:off x="723841" y="701651"/>
            <a:ext cx="1096621" cy="287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 descr="cid:imagec62187.JPG@5f03f7ab.418f78d1">
            <a:hlinkClick r:id="rId8" invalidUrl="http:///" tgtFrame="&quot;&quot;"/>
          </p:cNvPr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48" y="2204864"/>
            <a:ext cx="533400" cy="153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E6EB0C3-38E5-4F81-A66E-41A5E201E5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6" y="3612482"/>
            <a:ext cx="2541793" cy="813373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DD2251F-6964-49AD-99B6-83F7833C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435" y="195667"/>
            <a:ext cx="2629677" cy="990600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ED5B87-1840-4B91-B17F-A647E1AD67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DD4EEFA-33B3-4AD8-8761-CE8A4461CB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557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Realschule Ehingen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62842" y="5489099"/>
            <a:ext cx="57606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5</a:t>
            </a:r>
          </a:p>
          <a:p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683568" y="2614888"/>
            <a:ext cx="57606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9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90848" y="3135117"/>
            <a:ext cx="559296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8</a:t>
            </a:r>
          </a:p>
          <a:p>
            <a:endParaRPr lang="de-DE" dirty="0"/>
          </a:p>
          <a:p>
            <a:r>
              <a:rPr lang="de-DE" dirty="0"/>
              <a:t>7</a:t>
            </a:r>
          </a:p>
          <a:p>
            <a:endParaRPr lang="de-DE" dirty="0"/>
          </a:p>
          <a:p>
            <a:r>
              <a:rPr lang="de-DE" dirty="0"/>
              <a:t>6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83568" y="1973719"/>
            <a:ext cx="57606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10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45593" y="2614888"/>
            <a:ext cx="316518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Hauptschulabschluss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02578" y="1978311"/>
            <a:ext cx="2986923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Realschulabschluss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31184" y="5489099"/>
            <a:ext cx="6968357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Phase der Orientierung – M Niveau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Unterricht und Leistungsmessung für alle Schüler auf M-Niveau</a:t>
            </a:r>
            <a:endParaRPr lang="de-DE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345593" y="3042784"/>
            <a:ext cx="316518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Grundlegendes Niveau (G)</a:t>
            </a:r>
          </a:p>
          <a:p>
            <a:pPr algn="ctr"/>
            <a:endParaRPr lang="de-DE" sz="2400" b="1" dirty="0"/>
          </a:p>
          <a:p>
            <a:pPr algn="ctr"/>
            <a:r>
              <a:rPr lang="de-DE" sz="1200" b="1" dirty="0"/>
              <a:t>Alle Schüler auf dem selben Niveau in einer Klasse</a:t>
            </a:r>
          </a:p>
          <a:p>
            <a:pPr algn="ctr"/>
            <a:r>
              <a:rPr lang="de-DE" sz="1200" b="1" dirty="0"/>
              <a:t> 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631184" y="2614888"/>
            <a:ext cx="2952329" cy="230832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Mittleres Niveau (M)</a:t>
            </a: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Alle Schüler auf dem selben Niveau in einer Klasse  </a:t>
            </a:r>
          </a:p>
          <a:p>
            <a:pPr algn="ctr"/>
            <a:endParaRPr lang="de-DE" sz="1200" b="1" dirty="0">
              <a:solidFill>
                <a:schemeClr val="bg1"/>
              </a:solidFill>
            </a:endParaRPr>
          </a:p>
          <a:p>
            <a:pPr algn="ctr"/>
            <a:endParaRPr lang="de-DE" sz="1200" b="1" dirty="0">
              <a:solidFill>
                <a:schemeClr val="bg1"/>
              </a:solidFill>
            </a:endParaRPr>
          </a:p>
          <a:p>
            <a:pPr algn="ctr"/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22182F8-A46C-4FD1-843F-EA054A037BBC}"/>
              </a:ext>
            </a:extLst>
          </p:cNvPr>
          <p:cNvSpPr txBox="1"/>
          <p:nvPr/>
        </p:nvSpPr>
        <p:spPr>
          <a:xfrm>
            <a:off x="1051885" y="1497956"/>
            <a:ext cx="7398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1400" b="1" dirty="0"/>
              <a:t>Ziel: 	Stärkung aller Schüler mit klarem Abschlussbezug (</a:t>
            </a:r>
            <a:r>
              <a:rPr lang="de-DE" sz="1400" b="1" dirty="0">
                <a:solidFill>
                  <a:srgbClr val="FF0000"/>
                </a:solidFill>
              </a:rPr>
              <a:t>RS-,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</a:rPr>
              <a:t>HS-</a:t>
            </a:r>
            <a:r>
              <a:rPr lang="de-DE" sz="1400" b="1" dirty="0"/>
              <a:t> Abschluss)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787715-D16A-49B3-AAC5-D9E1B7D92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28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38188" y="1601416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b="1" dirty="0"/>
              <a:t>Kooperationspartner Berufliche Schulen + Betriebe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r>
              <a:rPr lang="de-DE" sz="2400" b="1" dirty="0"/>
              <a:t>KooBo-Projekt</a:t>
            </a:r>
          </a:p>
        </p:txBody>
      </p:sp>
      <p:pic>
        <p:nvPicPr>
          <p:cNvPr id="1026" name="Picture 2" descr="2017_SZ_Ko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97958"/>
            <a:ext cx="3712587" cy="20525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23" y="4936926"/>
            <a:ext cx="4427984" cy="11127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https://laengenfeldschule.de/images/Bildungspartner/k-tries_logo.jpg">
            <a:hlinkClick r:id="rId4" tgtFrame="&quot;_blank&quot;" tooltip="&quot;www.tries.de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64" y="2611452"/>
            <a:ext cx="2232248" cy="8372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C8D3A3-67DB-4399-9321-54DCC381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62" y="3872688"/>
            <a:ext cx="2790445" cy="89294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E9CA7E9-86AF-4C87-A646-2F6BB5B3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69E5AF0-9350-4102-B759-7C0C5FC0B0A1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/>
              <a:t>Realschule in </a:t>
            </a:r>
            <a:br>
              <a:rPr lang="de-DE" sz="3200"/>
            </a:br>
            <a:r>
              <a:rPr lang="de-DE" sz="3200"/>
              <a:t>Kooperation </a:t>
            </a:r>
            <a:endParaRPr lang="de-DE" sz="32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19EA0E2-559D-4773-94A5-36C949E8EC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FA12CF-7891-4355-B5A4-0235AC958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0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0" b="52751"/>
          <a:stretch/>
        </p:blipFill>
        <p:spPr>
          <a:xfrm>
            <a:off x="212409" y="2770541"/>
            <a:ext cx="8952309" cy="1728192"/>
          </a:xfrm>
          <a:prstGeom prst="rect">
            <a:avLst/>
          </a:prstGeom>
        </p:spPr>
      </p:pic>
      <p:sp>
        <p:nvSpPr>
          <p:cNvPr id="3" name="Titel 2"/>
          <p:cNvSpPr txBox="1">
            <a:spLocks/>
          </p:cNvSpPr>
          <p:nvPr/>
        </p:nvSpPr>
        <p:spPr>
          <a:xfrm>
            <a:off x="520421" y="1455733"/>
            <a:ext cx="82296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Von der Produktidee bis zur </a:t>
            </a:r>
          </a:p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Markteinführung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4" y="4725144"/>
            <a:ext cx="8898056" cy="154851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CC78B30-9303-47CF-9B41-1B5096437722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1D8849-0B58-4E13-8678-49B05CE6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C18FD6-2F20-493C-9716-005E5B4B7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46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9" b="26307"/>
          <a:stretch/>
        </p:blipFill>
        <p:spPr>
          <a:xfrm>
            <a:off x="143292" y="2276872"/>
            <a:ext cx="8828794" cy="15974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92" y="4077072"/>
            <a:ext cx="8825816" cy="187163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379916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https://www.youtube.com/watch?v=egAKXEpCGpc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75A41D0-2323-4C41-A5B6-7B4AA67937A4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0A58AF-E197-48DA-9EAD-054C443DA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686872-72BA-4871-8ADF-6ABAA27773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3" y="1700808"/>
            <a:ext cx="3995936" cy="29969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344" y="4247874"/>
            <a:ext cx="2311296" cy="17334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79" y="3782194"/>
            <a:ext cx="2825552" cy="21191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D0CA72-94A8-4F21-B946-2B48C3773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47" y="2816052"/>
            <a:ext cx="3096344" cy="232495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12ACF8B-D965-4516-80F0-42B662DBE967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AAD206-8638-42FD-8572-02A81DE3D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36282B-C716-4FDE-B615-DE2AEF139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9" t="10449" r="17958" b="10019"/>
          <a:stretch/>
        </p:blipFill>
        <p:spPr>
          <a:xfrm>
            <a:off x="899592" y="3836712"/>
            <a:ext cx="2028514" cy="26219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2" t="60899" r="4588" b="30779"/>
          <a:stretch/>
        </p:blipFill>
        <p:spPr>
          <a:xfrm>
            <a:off x="899592" y="1710337"/>
            <a:ext cx="2952328" cy="16466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E6577D-D178-4610-BF7B-7CC30990D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7553" b="28999"/>
          <a:stretch/>
        </p:blipFill>
        <p:spPr bwMode="auto">
          <a:xfrm>
            <a:off x="3371219" y="3504211"/>
            <a:ext cx="253680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8CE1E72-6877-46F4-949F-9EA58A435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8921" r="8688" b="27636"/>
          <a:stretch/>
        </p:blipFill>
        <p:spPr bwMode="auto">
          <a:xfrm>
            <a:off x="6351134" y="2509170"/>
            <a:ext cx="243103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E435E6C-5FD7-4137-9822-C61B023ED4CE}"/>
              </a:ext>
            </a:extLst>
          </p:cNvPr>
          <p:cNvSpPr txBox="1">
            <a:spLocks/>
          </p:cNvSpPr>
          <p:nvPr/>
        </p:nvSpPr>
        <p:spPr>
          <a:xfrm>
            <a:off x="2950435" y="195667"/>
            <a:ext cx="2629677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Realschule in </a:t>
            </a:r>
            <a:br>
              <a:rPr lang="de-DE" sz="3200" dirty="0"/>
            </a:br>
            <a:r>
              <a:rPr lang="de-DE" sz="3200" dirty="0"/>
              <a:t>Kooperation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A6323-1165-48A0-B89A-2196089FF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" y="235270"/>
            <a:ext cx="1656017" cy="9175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01D15D-E71A-4CCA-BA75-62FF871837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127"/>
            <a:ext cx="2951332" cy="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Schülergenossenschaft 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27584" y="166693"/>
            <a:ext cx="6767664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Eine besondere Realschule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E03CE1-619D-466E-8965-7B1B44855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7" y="2395657"/>
            <a:ext cx="4088931" cy="801431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E3F92D-940C-4413-A40F-8E7D253BC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43" y="2764694"/>
            <a:ext cx="1904374" cy="312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Mr Beam Mr Beam II dreamcut - 3DJake Deutschland">
            <a:extLst>
              <a:ext uri="{FF2B5EF4-FFF2-40B4-BE49-F238E27FC236}">
                <a16:creationId xmlns:a16="http://schemas.microsoft.com/office/drawing/2014/main" id="{E3A92EB7-8B32-42BE-998C-83CD73CF5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6"/>
          <a:stretch/>
        </p:blipFill>
        <p:spPr bwMode="auto">
          <a:xfrm>
            <a:off x="539552" y="2383359"/>
            <a:ext cx="1616786" cy="1508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9" y="3988482"/>
            <a:ext cx="2448007" cy="183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06" y="3991692"/>
            <a:ext cx="2459765" cy="1844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527" y="3494451"/>
            <a:ext cx="2461642" cy="2345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ACEE5C-410D-45F0-8CBF-DADAA1103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51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12648" y="1624455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 Schülergenossenschaft 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27584" y="166693"/>
            <a:ext cx="6767664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Eine besondere Realschule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E03CE1-619D-466E-8965-7B1B44855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82" y="2308784"/>
            <a:ext cx="4088931" cy="801431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E3F92D-940C-4413-A40F-8E7D253BC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57" y="1792557"/>
            <a:ext cx="2118591" cy="348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Mr Beam Mr Beam II dreamcut - 3DJake Deutschland">
            <a:extLst>
              <a:ext uri="{FF2B5EF4-FFF2-40B4-BE49-F238E27FC236}">
                <a16:creationId xmlns:a16="http://schemas.microsoft.com/office/drawing/2014/main" id="{E3A92EB7-8B32-42BE-998C-83CD73CF5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6"/>
          <a:stretch/>
        </p:blipFill>
        <p:spPr bwMode="auto">
          <a:xfrm>
            <a:off x="3331049" y="3397879"/>
            <a:ext cx="2232248" cy="20831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426292"/>
            <a:ext cx="2648248" cy="20547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952" y="3422378"/>
            <a:ext cx="2648248" cy="205867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6580D13-E52A-45B3-A19A-CBB62687B60B}"/>
              </a:ext>
            </a:extLst>
          </p:cNvPr>
          <p:cNvSpPr txBox="1"/>
          <p:nvPr/>
        </p:nvSpPr>
        <p:spPr>
          <a:xfrm>
            <a:off x="1979712" y="5992624"/>
            <a:ext cx="6009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000" b="1" dirty="0"/>
              <a:t>2025: 3. Platz beim Würth Bildungspreis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5EE8CDA-A749-4E73-A13C-75BA5F7BB3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2642" y="5904095"/>
            <a:ext cx="1292662" cy="646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C52F2B6-034B-4FC4-9C0F-F01A033626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45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541218" y="1575357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b="1" dirty="0"/>
              <a:t>AG- für Nichtschwimmer</a:t>
            </a:r>
          </a:p>
          <a:p>
            <a:r>
              <a:rPr lang="de-DE" sz="2400" b="1" dirty="0"/>
              <a:t>Schulhausgestaltung</a:t>
            </a:r>
          </a:p>
          <a:p>
            <a:r>
              <a:rPr lang="de-DE" sz="2400" b="1" dirty="0"/>
              <a:t>Schulsanitäter  </a:t>
            </a:r>
          </a:p>
          <a:p>
            <a:r>
              <a:rPr lang="de-DE" sz="2400" b="1" dirty="0"/>
              <a:t>Schülerbücherei </a:t>
            </a:r>
          </a:p>
          <a:p>
            <a:r>
              <a:rPr lang="de-DE" sz="2400" b="1" dirty="0"/>
              <a:t>…</a:t>
            </a:r>
          </a:p>
          <a:p>
            <a:pPr marL="0" indent="0">
              <a:buNone/>
            </a:pPr>
            <a:endParaRPr lang="de-DE" sz="2400" b="1" dirty="0"/>
          </a:p>
          <a:p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44" y="4157033"/>
            <a:ext cx="2736304" cy="200031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55" y="1700808"/>
            <a:ext cx="2736304" cy="20522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8CE57B-F600-41DF-8FEA-29DFA213C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5" y="4797152"/>
            <a:ext cx="1589190" cy="16216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8A53F3-3244-43DC-AF05-FDD15AE8C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12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229319" y="1601416"/>
            <a:ext cx="8807177" cy="5256584"/>
          </a:xfrm>
        </p:spPr>
        <p:txBody>
          <a:bodyPr>
            <a:normAutofit/>
          </a:bodyPr>
          <a:lstStyle/>
          <a:p>
            <a:r>
              <a:rPr lang="de-DE" sz="2400" b="1" dirty="0"/>
              <a:t>Förderverein Freundeskreis der Realschule Ehingen e.V. 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7380312" y="2569341"/>
            <a:ext cx="15343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b="1" dirty="0"/>
          </a:p>
          <a:p>
            <a:pPr algn="ctr"/>
            <a:r>
              <a:rPr lang="de-DE" b="1" dirty="0"/>
              <a:t>WIR.</a:t>
            </a:r>
          </a:p>
          <a:p>
            <a:pPr algn="ctr"/>
            <a:r>
              <a:rPr lang="de-DE" dirty="0"/>
              <a:t>Schülerinnen und Schüler</a:t>
            </a:r>
          </a:p>
          <a:p>
            <a:pPr algn="ctr"/>
            <a:r>
              <a:rPr lang="de-DE" dirty="0"/>
              <a:t> Lehrerinnen und Lehrer</a:t>
            </a:r>
          </a:p>
          <a:p>
            <a:pPr algn="ctr"/>
            <a:r>
              <a:rPr lang="de-DE" dirty="0"/>
              <a:t> Eltern</a:t>
            </a:r>
          </a:p>
          <a:p>
            <a:pPr algn="ctr"/>
            <a:r>
              <a:rPr lang="de-DE" dirty="0"/>
              <a:t>Ehemalige</a:t>
            </a:r>
          </a:p>
          <a:p>
            <a:pPr algn="ctr"/>
            <a:r>
              <a:rPr lang="de-DE" dirty="0"/>
              <a:t>Freunde</a:t>
            </a:r>
          </a:p>
          <a:p>
            <a:pPr algn="ctr"/>
            <a:r>
              <a:rPr lang="de-DE" dirty="0"/>
              <a:t>Firmen</a:t>
            </a:r>
          </a:p>
          <a:p>
            <a:pPr algn="ctr"/>
            <a:r>
              <a:rPr lang="de-DE" dirty="0"/>
              <a:t>Gönner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AB43AE-A27F-4632-8162-0A3A169BF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8001" r="53937" b="5201"/>
          <a:stretch/>
        </p:blipFill>
        <p:spPr>
          <a:xfrm>
            <a:off x="827584" y="2060848"/>
            <a:ext cx="6624736" cy="46674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948FE2-E485-4A0C-AD64-A5B7BBCA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4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Eine besondere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378608" y="1601416"/>
            <a:ext cx="8280920" cy="5256584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7452320" y="2564904"/>
            <a:ext cx="15343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b="1" dirty="0"/>
          </a:p>
          <a:p>
            <a:pPr algn="ctr"/>
            <a:r>
              <a:rPr lang="de-DE" b="1" dirty="0"/>
              <a:t>WIR.</a:t>
            </a:r>
          </a:p>
          <a:p>
            <a:pPr algn="ctr"/>
            <a:r>
              <a:rPr lang="de-DE" dirty="0"/>
              <a:t>Schülerinnen und Schüler</a:t>
            </a:r>
          </a:p>
          <a:p>
            <a:pPr algn="ctr"/>
            <a:r>
              <a:rPr lang="de-DE" dirty="0"/>
              <a:t> Lehrerinnen und Lehrer</a:t>
            </a:r>
          </a:p>
          <a:p>
            <a:pPr algn="ctr"/>
            <a:r>
              <a:rPr lang="de-DE" dirty="0"/>
              <a:t> Eltern</a:t>
            </a:r>
          </a:p>
          <a:p>
            <a:pPr algn="ctr"/>
            <a:r>
              <a:rPr lang="de-DE" dirty="0"/>
              <a:t>Ehemalige</a:t>
            </a:r>
          </a:p>
          <a:p>
            <a:pPr algn="ctr"/>
            <a:r>
              <a:rPr lang="de-DE" dirty="0"/>
              <a:t>Freunde</a:t>
            </a:r>
          </a:p>
          <a:p>
            <a:pPr algn="ctr"/>
            <a:r>
              <a:rPr lang="de-DE" dirty="0"/>
              <a:t>Firmen</a:t>
            </a:r>
          </a:p>
          <a:p>
            <a:pPr algn="ctr"/>
            <a:r>
              <a:rPr lang="de-DE" dirty="0"/>
              <a:t>Gönner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3D60F9-C6A1-4FDE-B0F1-0D7CE868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10800" r="53937" b="5201"/>
          <a:stretch/>
        </p:blipFill>
        <p:spPr>
          <a:xfrm>
            <a:off x="828127" y="2037162"/>
            <a:ext cx="6624193" cy="45164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34D367-7E38-419C-938A-D22551926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0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76766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Kern- Haupt- Prüfungsfächer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6551640" cy="47811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de-DE" dirty="0"/>
          </a:p>
          <a:p>
            <a:pPr lvl="1"/>
            <a:r>
              <a:rPr lang="de-DE" b="1" dirty="0"/>
              <a:t>Deutsch </a:t>
            </a:r>
            <a:endParaRPr lang="de-DE" dirty="0"/>
          </a:p>
          <a:p>
            <a:pPr lvl="1"/>
            <a:r>
              <a:rPr lang="de-DE" b="1" dirty="0"/>
              <a:t>Mathematik </a:t>
            </a:r>
            <a:endParaRPr lang="de-DE" dirty="0"/>
          </a:p>
          <a:p>
            <a:pPr lvl="1"/>
            <a:r>
              <a:rPr lang="de-DE" b="1" dirty="0"/>
              <a:t>Englisch </a:t>
            </a:r>
            <a:endParaRPr lang="de-DE" dirty="0"/>
          </a:p>
          <a:p>
            <a:endParaRPr lang="de-DE" dirty="0"/>
          </a:p>
          <a:p>
            <a:pPr lvl="1"/>
            <a:r>
              <a:rPr lang="de-DE" b="1" dirty="0"/>
              <a:t>ab </a:t>
            </a:r>
            <a:r>
              <a:rPr lang="de-DE" b="1" dirty="0">
                <a:solidFill>
                  <a:srgbClr val="FF0000"/>
                </a:solidFill>
              </a:rPr>
              <a:t>7. Klasse </a:t>
            </a:r>
            <a:r>
              <a:rPr lang="de-DE" b="1" dirty="0"/>
              <a:t>Wahlpflichtbereich Kernfach: </a:t>
            </a:r>
          </a:p>
          <a:p>
            <a:pPr lvl="2"/>
            <a:endParaRPr lang="de-DE" b="1" dirty="0"/>
          </a:p>
          <a:p>
            <a:pPr lvl="2"/>
            <a:r>
              <a:rPr lang="de-DE" b="1" dirty="0"/>
              <a:t>Technik</a:t>
            </a:r>
          </a:p>
          <a:p>
            <a:pPr lvl="2"/>
            <a:r>
              <a:rPr lang="de-DE" b="1" dirty="0"/>
              <a:t>AES (Alltagskultur, Ernährung, Soziales)</a:t>
            </a:r>
          </a:p>
          <a:p>
            <a:pPr lvl="2"/>
            <a:r>
              <a:rPr lang="de-DE" b="1" dirty="0"/>
              <a:t> 2. Fremdsprache (Französisch) </a:t>
            </a:r>
            <a:endParaRPr lang="de-DE" dirty="0"/>
          </a:p>
          <a:p>
            <a:endParaRPr lang="de-DE" dirty="0"/>
          </a:p>
        </p:txBody>
      </p:sp>
      <p:sp>
        <p:nvSpPr>
          <p:cNvPr id="4" name="Geschweifte Klammer rechts 3"/>
          <p:cNvSpPr/>
          <p:nvPr/>
        </p:nvSpPr>
        <p:spPr>
          <a:xfrm>
            <a:off x="6574706" y="2197217"/>
            <a:ext cx="648072" cy="41044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58288" y="1885613"/>
            <a:ext cx="3642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</a:t>
            </a:r>
          </a:p>
          <a:p>
            <a:r>
              <a:rPr lang="de-DE" dirty="0"/>
              <a:t>B</a:t>
            </a:r>
          </a:p>
          <a:p>
            <a:r>
              <a:rPr lang="de-DE" dirty="0"/>
              <a:t>S</a:t>
            </a:r>
          </a:p>
          <a:p>
            <a:r>
              <a:rPr lang="de-DE" dirty="0"/>
              <a:t>C</a:t>
            </a:r>
          </a:p>
          <a:p>
            <a:r>
              <a:rPr lang="de-DE" dirty="0"/>
              <a:t>H</a:t>
            </a:r>
          </a:p>
          <a:p>
            <a:r>
              <a:rPr lang="de-DE" dirty="0"/>
              <a:t>L</a:t>
            </a:r>
          </a:p>
          <a:p>
            <a:r>
              <a:rPr lang="de-DE" dirty="0"/>
              <a:t>U</a:t>
            </a:r>
          </a:p>
          <a:p>
            <a:r>
              <a:rPr lang="de-DE" dirty="0"/>
              <a:t>S</a:t>
            </a:r>
          </a:p>
          <a:p>
            <a:r>
              <a:rPr lang="de-DE" dirty="0"/>
              <a:t>S</a:t>
            </a:r>
          </a:p>
          <a:p>
            <a:r>
              <a:rPr lang="de-DE" dirty="0"/>
              <a:t>P</a:t>
            </a:r>
          </a:p>
          <a:p>
            <a:r>
              <a:rPr lang="de-DE" dirty="0"/>
              <a:t>R</a:t>
            </a:r>
          </a:p>
          <a:p>
            <a:r>
              <a:rPr lang="de-DE" dirty="0"/>
              <a:t>Ü</a:t>
            </a:r>
          </a:p>
          <a:p>
            <a:r>
              <a:rPr lang="de-DE" dirty="0"/>
              <a:t>F</a:t>
            </a:r>
          </a:p>
          <a:p>
            <a:r>
              <a:rPr lang="de-DE" dirty="0"/>
              <a:t>U</a:t>
            </a:r>
          </a:p>
          <a:p>
            <a:r>
              <a:rPr lang="de-DE" dirty="0"/>
              <a:t>N</a:t>
            </a:r>
          </a:p>
          <a:p>
            <a:r>
              <a:rPr lang="de-DE" dirty="0"/>
              <a:t>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EDFD9D-0461-4D72-A30D-E70F4CD5F1A2}"/>
              </a:ext>
            </a:extLst>
          </p:cNvPr>
          <p:cNvSpPr txBox="1"/>
          <p:nvPr/>
        </p:nvSpPr>
        <p:spPr>
          <a:xfrm>
            <a:off x="7658288" y="4019364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1000" b="1" dirty="0"/>
              <a:t>schriftlich mündlich</a:t>
            </a:r>
          </a:p>
          <a:p>
            <a:pPr lvl="1"/>
            <a:r>
              <a:rPr lang="de-DE" sz="1000" b="1" dirty="0"/>
              <a:t>fachpraktisch</a:t>
            </a:r>
            <a:endParaRPr lang="de-DE" sz="1000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EC26DC-76A9-4D26-AB04-3017AFE5C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5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17940" y="1412776"/>
            <a:ext cx="848984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de-DE" altLang="de-DE" dirty="0"/>
          </a:p>
          <a:p>
            <a:pPr algn="ctr">
              <a:spcBef>
                <a:spcPct val="20000"/>
              </a:spcBef>
            </a:pPr>
            <a:endParaRPr lang="de-DE" altLang="de-DE" dirty="0"/>
          </a:p>
          <a:p>
            <a:pPr algn="ctr"/>
            <a:r>
              <a:rPr lang="de-DE" sz="4000" b="1" dirty="0"/>
              <a:t>Montag,9.3.2026 bis</a:t>
            </a:r>
            <a:r>
              <a:rPr lang="de-DE" sz="4000" dirty="0"/>
              <a:t> einschließlich </a:t>
            </a:r>
            <a:r>
              <a:rPr lang="de-DE" sz="4000" b="1" dirty="0"/>
              <a:t>Donnerstag, 12.3.2026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algn="ctr">
              <a:spcBef>
                <a:spcPct val="20000"/>
              </a:spcBef>
            </a:pPr>
            <a:r>
              <a:rPr lang="de-DE" altLang="de-DE" sz="1000" b="1" u="sng" dirty="0">
                <a:solidFill>
                  <a:srgbClr val="898989"/>
                </a:solidFill>
              </a:rPr>
              <a:t>Weitere Informationen</a:t>
            </a:r>
          </a:p>
          <a:p>
            <a:pPr algn="ctr">
              <a:spcBef>
                <a:spcPct val="20000"/>
              </a:spcBef>
            </a:pPr>
            <a:r>
              <a:rPr lang="de-DE" altLang="de-DE" sz="1000" dirty="0"/>
              <a:t> Flyer am Ausgang/Platz</a:t>
            </a:r>
          </a:p>
          <a:p>
            <a:pPr algn="ctr">
              <a:spcBef>
                <a:spcPct val="20000"/>
              </a:spcBef>
            </a:pPr>
            <a:r>
              <a:rPr lang="de-DE" altLang="de-DE" sz="1000" dirty="0"/>
              <a:t>http://www.realschule-ehingen.de</a:t>
            </a:r>
          </a:p>
          <a:p>
            <a:pPr algn="ctr">
              <a:spcBef>
                <a:spcPct val="20000"/>
              </a:spcBef>
            </a:pPr>
            <a:r>
              <a:rPr lang="de-DE" altLang="de-DE" sz="1000" dirty="0"/>
              <a:t>www.kultusportal-bw.de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04DE01-341C-4157-AB25-55F6F81A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6672BD9-62CA-46A3-B756-E64B096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31807"/>
            <a:ext cx="6767664" cy="990600"/>
          </a:xfrm>
        </p:spPr>
        <p:txBody>
          <a:bodyPr>
            <a:normAutofit/>
          </a:bodyPr>
          <a:lstStyle/>
          <a:p>
            <a:r>
              <a:rPr lang="de-DE" sz="3600" dirty="0"/>
              <a:t>Anmeldung an der Realschule</a:t>
            </a:r>
          </a:p>
        </p:txBody>
      </p:sp>
    </p:spTree>
    <p:extLst>
      <p:ext uri="{BB962C8B-B14F-4D97-AF65-F5344CB8AC3E}">
        <p14:creationId xmlns:p14="http://schemas.microsoft.com/office/powerpoint/2010/main" val="639486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03278" y="1556792"/>
            <a:ext cx="848984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de-DE" altLang="de-DE" dirty="0"/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2"/>
              </a:rPr>
              <a:t>Informationen zur Registrierung und Terminvereinbarung:</a:t>
            </a:r>
          </a:p>
          <a:p>
            <a:pPr algn="l"/>
            <a:endParaRPr lang="de-DE" dirty="0">
              <a:solidFill>
                <a:srgbClr val="000000"/>
              </a:solidFill>
              <a:latin typeface="CIDFont+F2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Vom </a:t>
            </a:r>
            <a:r>
              <a:rPr lang="de-DE" sz="1800" b="1" i="0" u="none" strike="noStrike" baseline="0" dirty="0">
                <a:solidFill>
                  <a:srgbClr val="000000"/>
                </a:solidFill>
                <a:latin typeface="CIDFont+F1"/>
              </a:rPr>
              <a:t>02.03.2026 – 10.03.2026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müssen Sie ihr Kind über folgenden 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Link oder QR-Code Online bei uns registrieren und einen Termin zur 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Anmeldung buchen. (Flyer liegen aus)</a:t>
            </a:r>
          </a:p>
          <a:p>
            <a:pPr algn="l"/>
            <a:endParaRPr lang="de-DE" sz="1800" b="0" i="0" u="none" strike="noStrike" baseline="0" dirty="0">
              <a:solidFill>
                <a:srgbClr val="0563C2"/>
              </a:solidFill>
              <a:latin typeface="CIDFont+F1"/>
              <a:hlinkClick r:id="rId2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563C2"/>
                </a:solidFill>
                <a:latin typeface="CIDFont+F1"/>
                <a:hlinkClick r:id="rId2"/>
              </a:rPr>
              <a:t>https://realschule-ehingen.schulanmeldungen.com</a:t>
            </a:r>
            <a:endParaRPr lang="de-DE" sz="1800" b="0" i="0" u="none" strike="noStrike" baseline="0" dirty="0">
              <a:solidFill>
                <a:srgbClr val="0563C2"/>
              </a:solidFill>
              <a:latin typeface="CIDFont+F1"/>
            </a:endParaRP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IDFont+F1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Nach erfolgreicher Registrierung erhalten Sie von uns eine Bestätigungs-Mail mit der Bitte, die eingegebenen Daten zu kontrollieren, zu bestätigen und ein Formular auszudrucken.</a:t>
            </a: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IDFont+F1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IDFont+F1"/>
              </a:rPr>
              <a:t>Anschließend erhalten Sie eine weitere E-Mail mit einem Link zur Terminvereinbarung.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 diesen Link müssen Sie, für den offiziellen Anmeldezeitraum einen Termin zur Abgabe der benötigten Unterlagen bei uns an der Schule vereinbaren.</a:t>
            </a:r>
          </a:p>
          <a:p>
            <a:pPr algn="l"/>
            <a:endParaRPr lang="de-DE" b="1" dirty="0"/>
          </a:p>
          <a:p>
            <a:endParaRPr lang="de-DE" altLang="de-DE" sz="10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9781BD0-1EFD-4284-8767-6137ECF4F3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21" y="2214397"/>
            <a:ext cx="105663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1A0B4F-6927-411D-97AF-31C009F45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8393D81-A50B-4900-8988-2A8D3E7B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31807"/>
            <a:ext cx="6767664" cy="990600"/>
          </a:xfrm>
        </p:spPr>
        <p:txBody>
          <a:bodyPr>
            <a:normAutofit/>
          </a:bodyPr>
          <a:lstStyle/>
          <a:p>
            <a:r>
              <a:rPr lang="de-DE" sz="3600" dirty="0"/>
              <a:t>Anmeldung an der Realschule</a:t>
            </a:r>
          </a:p>
        </p:txBody>
      </p:sp>
    </p:spTree>
    <p:extLst>
      <p:ext uri="{BB962C8B-B14F-4D97-AF65-F5344CB8AC3E}">
        <p14:creationId xmlns:p14="http://schemas.microsoft.com/office/powerpoint/2010/main" val="4100518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8659" y="1412776"/>
            <a:ext cx="848984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de-DE" altLang="de-DE" dirty="0"/>
          </a:p>
          <a:p>
            <a:pPr algn="l"/>
            <a:r>
              <a:rPr lang="de-DE" sz="1800" b="1" i="0" u="none" strike="noStrike" baseline="0" dirty="0">
                <a:solidFill>
                  <a:srgbClr val="000000"/>
                </a:solidFill>
                <a:latin typeface="CIDFont+F2"/>
              </a:rPr>
              <a:t>Bitte bringen Sie zu diesem Termin folgende Unterlagen mit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IDFont+F2"/>
              </a:rPr>
              <a:t>:</a:t>
            </a: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IDFont+F2"/>
            </a:endParaRP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IDFont+F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das von Ihnen 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ausgedruckte, unterschriebene 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und vollständig ausgefüllte 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Anmeldeformular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Geburtsurkunde </a:t>
            </a:r>
            <a:r>
              <a:rPr lang="de-DE" sz="1600" b="0" i="0" u="none" strike="noStrike" baseline="0" dirty="0">
                <a:solidFill>
                  <a:srgbClr val="FF0000"/>
                </a:solidFill>
                <a:latin typeface="CIDFont+F2"/>
              </a:rPr>
              <a:t>oder 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Reisepass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 des Kindes,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Formular für die Anmeldung (Blatt 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Rückmeldung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 für den weiteren 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Bildungsweg (Blatt 1) </a:t>
            </a:r>
            <a:r>
              <a:rPr lang="de-DE" sz="1600" b="0" i="0" u="none" strike="noStrike" baseline="0" dirty="0">
                <a:solidFill>
                  <a:srgbClr val="FF0000"/>
                </a:solidFill>
                <a:latin typeface="CIDFont+F2"/>
              </a:rPr>
              <a:t>oder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IDFont+F2"/>
              </a:rPr>
              <a:t>      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die 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CIDFont+F2"/>
              </a:rPr>
              <a:t>Empfehlung der Klassenkonferenz (Blatt 2) 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zur Einsicht</a:t>
            </a:r>
          </a:p>
          <a:p>
            <a:pPr algn="l"/>
            <a:endParaRPr lang="de-DE" sz="1600" b="0" i="0" u="none" strike="noStrike" baseline="0" dirty="0">
              <a:solidFill>
                <a:srgbClr val="000000"/>
              </a:solidFill>
              <a:latin typeface="CIDFont+F2"/>
            </a:endParaRPr>
          </a:p>
          <a:p>
            <a:pPr algn="ctr"/>
            <a:endParaRPr lang="de-DE" sz="1600" b="0" i="0" u="none" strike="noStrike" baseline="0" dirty="0">
              <a:solidFill>
                <a:srgbClr val="000000"/>
              </a:solidFill>
              <a:latin typeface="CIDFont+F2"/>
            </a:endParaRPr>
          </a:p>
          <a:p>
            <a:pPr algn="ctr"/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Sollten Sie keine Möglichkeit zur Online-Registrierung haben, oder Schwierigkeiten bei der Onlineregistrierung haben, dann nehmen Sie bitte</a:t>
            </a:r>
          </a:p>
          <a:p>
            <a:pPr algn="ctr"/>
            <a:r>
              <a:rPr lang="de-DE" sz="1600" b="0" i="0" u="none" strike="noStrike" baseline="0" dirty="0">
                <a:solidFill>
                  <a:srgbClr val="000000"/>
                </a:solidFill>
                <a:latin typeface="CIDFont+F2"/>
              </a:rPr>
              <a:t>direkt Kontakt mit uns auf.</a:t>
            </a:r>
          </a:p>
          <a:p>
            <a:pPr algn="ctr"/>
            <a:endParaRPr lang="de-DE" sz="1600" b="0" i="0" u="none" strike="noStrike" baseline="0" dirty="0">
              <a:solidFill>
                <a:srgbClr val="000000"/>
              </a:solidFill>
              <a:latin typeface="CIDFont+F2"/>
            </a:endParaRPr>
          </a:p>
          <a:p>
            <a:pPr algn="ctr"/>
            <a:r>
              <a:rPr lang="de-DE" sz="1600" dirty="0">
                <a:solidFill>
                  <a:srgbClr val="FF0000"/>
                </a:solidFill>
                <a:latin typeface="CIDFont+F2"/>
              </a:rPr>
              <a:t>Tel.: 0739177750; </a:t>
            </a:r>
            <a:r>
              <a:rPr lang="de-DE" sz="1600" dirty="0">
                <a:solidFill>
                  <a:srgbClr val="FF0000"/>
                </a:solidFill>
                <a:latin typeface="CIDFont+F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info@realschule-ehingen.de</a:t>
            </a:r>
            <a:r>
              <a:rPr lang="de-DE" sz="1600" dirty="0">
                <a:solidFill>
                  <a:srgbClr val="FF0000"/>
                </a:solidFill>
                <a:latin typeface="CIDFont+F2"/>
              </a:rPr>
              <a:t>; www.realschule-ehingen.de</a:t>
            </a:r>
            <a:endParaRPr lang="de-DE" sz="1600" b="0" i="0" u="none" strike="noStrike" baseline="0" dirty="0">
              <a:solidFill>
                <a:srgbClr val="FF0000"/>
              </a:solidFill>
              <a:latin typeface="CIDFont+F2"/>
            </a:endParaRPr>
          </a:p>
          <a:p>
            <a:endParaRPr lang="de-DE" b="1" dirty="0"/>
          </a:p>
          <a:p>
            <a:endParaRPr lang="de-DE" b="1" dirty="0"/>
          </a:p>
          <a:p>
            <a:endParaRPr lang="de-DE" alt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FD1ECC-BE05-415F-874C-9708FC3A9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7840"/>
            <a:ext cx="1656017" cy="91754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243888D-8779-4E1F-AEDD-93AB0A95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31807"/>
            <a:ext cx="6767664" cy="990600"/>
          </a:xfrm>
        </p:spPr>
        <p:txBody>
          <a:bodyPr>
            <a:normAutofit/>
          </a:bodyPr>
          <a:lstStyle/>
          <a:p>
            <a:r>
              <a:rPr lang="de-DE" sz="3600" dirty="0"/>
              <a:t>Anmeldung an der Realschule</a:t>
            </a:r>
          </a:p>
        </p:txBody>
      </p:sp>
    </p:spTree>
    <p:extLst>
      <p:ext uri="{BB962C8B-B14F-4D97-AF65-F5344CB8AC3E}">
        <p14:creationId xmlns:p14="http://schemas.microsoft.com/office/powerpoint/2010/main" val="2463655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67" y="1700808"/>
            <a:ext cx="1947409" cy="25922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Die Realschule Ehingen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12648" y="1556792"/>
            <a:ext cx="2376264" cy="517064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chemeClr val="bg1"/>
                </a:solidFill>
              </a:rPr>
              <a:t>WIR</a:t>
            </a: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r>
              <a:rPr lang="de-DE" sz="3600" dirty="0">
                <a:solidFill>
                  <a:schemeClr val="bg1"/>
                </a:solidFill>
              </a:rPr>
              <a:t>freuen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</a:rPr>
              <a:t>uns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</a:rPr>
              <a:t>auf </a:t>
            </a:r>
          </a:p>
          <a:p>
            <a:pPr algn="ctr"/>
            <a:r>
              <a:rPr lang="de-DE" sz="3600" b="1" dirty="0">
                <a:solidFill>
                  <a:schemeClr val="bg1"/>
                </a:solidFill>
              </a:rPr>
              <a:t>Sie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und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3600" b="1" dirty="0">
                <a:solidFill>
                  <a:schemeClr val="bg1"/>
                </a:solidFill>
              </a:rPr>
              <a:t>Ihre Kinder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93A63E-6DC3-411A-B1FD-C8777AAB0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00" y="4614778"/>
            <a:ext cx="5418728" cy="20424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828FB8-3ADD-4A9B-B6D2-DD9F5BDD5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59512"/>
            <a:ext cx="3249832" cy="18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0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1756" y="217003"/>
            <a:ext cx="6767664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Realschule Ehingen  </a:t>
            </a:r>
            <a:br>
              <a:rPr lang="de-DE" dirty="0"/>
            </a:br>
            <a:r>
              <a:rPr lang="de-DE" sz="3100" dirty="0"/>
              <a:t>Kein Abschluss ohne Anschluss!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0" y="1484784"/>
            <a:ext cx="8916304" cy="5467563"/>
            <a:chOff x="375519" y="366035"/>
            <a:chExt cx="8124075" cy="7719763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375519" y="366035"/>
              <a:ext cx="8124075" cy="134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de-DE" altLang="de-DE" sz="2800" b="1" u="sng" dirty="0">
                <a:solidFill>
                  <a:schemeClr val="accent2"/>
                </a:solidFill>
                <a:latin typeface="Tahoma" charset="0"/>
              </a:endParaRPr>
            </a:p>
            <a:p>
              <a:pPr algn="ctr" eaLnBrk="1" hangingPunct="1"/>
              <a:r>
                <a:rPr lang="de-DE" altLang="de-DE" sz="2800" b="1" u="sng" dirty="0">
                  <a:solidFill>
                    <a:srgbClr val="FF0000"/>
                  </a:solidFill>
                  <a:latin typeface="Tahoma" charset="0"/>
                </a:rPr>
                <a:t>Realschulabschluss</a:t>
              </a:r>
              <a:r>
                <a:rPr lang="de-DE" altLang="de-DE" sz="2800" b="1" dirty="0">
                  <a:solidFill>
                    <a:schemeClr val="accent2"/>
                  </a:solidFill>
                  <a:latin typeface="Tahoma" charset="0"/>
                </a:rPr>
                <a:t> und </a:t>
              </a:r>
              <a:r>
                <a:rPr lang="de-DE" altLang="de-DE" sz="2800" b="1" u="sng" dirty="0">
                  <a:solidFill>
                    <a:schemeClr val="accent2"/>
                  </a:solidFill>
                  <a:latin typeface="Tahoma" charset="0"/>
                </a:rPr>
                <a:t>Hauptschulabschluss</a:t>
              </a:r>
              <a:endParaRPr lang="de-DE" altLang="de-DE" sz="2800" b="1" dirty="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190102" y="2740759"/>
              <a:ext cx="2429225" cy="230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de-DE" sz="2000" b="1" dirty="0">
                  <a:latin typeface="Tahoma" pitchFamily="34" charset="0"/>
                  <a:cs typeface="+mn-cs"/>
                </a:rPr>
                <a:t>Duale Ausbildung </a:t>
              </a:r>
            </a:p>
            <a:p>
              <a:pPr eaLnBrk="1" hangingPunct="1">
                <a:defRPr/>
              </a:pPr>
              <a:endParaRPr lang="de-DE" sz="2000" b="1" dirty="0">
                <a:latin typeface="Tahoma" pitchFamily="34" charset="0"/>
                <a:cs typeface="+mn-cs"/>
              </a:endParaRPr>
            </a:p>
            <a:p>
              <a:pPr eaLnBrk="1" hangingPunct="1">
                <a:defRPr/>
              </a:pPr>
              <a:r>
                <a:rPr lang="de-DE" sz="2000" b="1" dirty="0">
                  <a:latin typeface="Tahoma" pitchFamily="34" charset="0"/>
                  <a:cs typeface="+mn-cs"/>
                </a:rPr>
                <a:t>(Berufsausbildung)</a:t>
              </a:r>
            </a:p>
            <a:p>
              <a:pPr eaLnBrk="1" hangingPunct="1">
                <a:defRPr/>
              </a:pPr>
              <a:endParaRPr lang="de-DE" sz="2000" dirty="0">
                <a:latin typeface="Tahoma" pitchFamily="34" charset="0"/>
                <a:cs typeface="+mn-cs"/>
              </a:endParaRPr>
            </a:p>
            <a:p>
              <a:pPr eaLnBrk="1" hangingPunct="1">
                <a:defRPr/>
              </a:pPr>
              <a:endParaRPr lang="de-DE" sz="2000" dirty="0">
                <a:latin typeface="Tahoma" pitchFamily="34" charset="0"/>
                <a:cs typeface="+mn-cs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23404" y="2740759"/>
              <a:ext cx="2481619" cy="5345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de-DE" altLang="de-DE" sz="2000" b="1" dirty="0">
                  <a:latin typeface="Tahoma" charset="0"/>
                </a:rPr>
                <a:t>Gymnasien </a:t>
              </a:r>
            </a:p>
            <a:p>
              <a:pPr algn="ctr" eaLnBrk="1" hangingPunct="1"/>
              <a:endParaRPr lang="de-DE" altLang="de-DE" sz="2000" b="1" dirty="0">
                <a:latin typeface="Tahoma" charset="0"/>
              </a:endParaRPr>
            </a:p>
            <a:p>
              <a:pPr algn="ctr" eaLnBrk="1" hangingPunct="1"/>
              <a:r>
                <a:rPr lang="de-DE" altLang="de-DE" sz="2000" b="1" dirty="0">
                  <a:latin typeface="Tahoma" charset="0"/>
                </a:rPr>
                <a:t>(3-jährig, 6-jährig)</a:t>
              </a:r>
            </a:p>
            <a:p>
              <a:pPr algn="ctr" eaLnBrk="1" hangingPunct="1"/>
              <a:r>
                <a:rPr lang="de-DE" altLang="de-DE" sz="2000" b="1" dirty="0">
                  <a:solidFill>
                    <a:schemeClr val="accent1"/>
                  </a:solidFill>
                  <a:latin typeface="Tahoma" charset="0"/>
                </a:rPr>
                <a:t>Berufliche Gymnasien</a:t>
              </a:r>
            </a:p>
            <a:p>
              <a:pPr algn="ctr" eaLnBrk="1" hangingPunct="1"/>
              <a:endParaRPr lang="de-DE" altLang="de-DE" sz="2000" b="1" dirty="0">
                <a:latin typeface="Tahoma" charset="0"/>
              </a:endParaRPr>
            </a:p>
            <a:p>
              <a:pPr algn="ctr" eaLnBrk="1" hangingPunct="1"/>
              <a:r>
                <a:rPr lang="de-DE" altLang="de-DE" sz="2000" b="1" dirty="0">
                  <a:latin typeface="Tahoma" charset="0"/>
                </a:rPr>
                <a:t>Berufskollegs</a:t>
              </a:r>
            </a:p>
            <a:p>
              <a:pPr algn="ctr" eaLnBrk="1" hangingPunct="1"/>
              <a:endParaRPr lang="de-DE" altLang="de-DE" sz="2000" b="1" dirty="0">
                <a:latin typeface="Tahoma" charset="0"/>
              </a:endParaRPr>
            </a:p>
            <a:p>
              <a:pPr algn="ctr" eaLnBrk="1" hangingPunct="1"/>
              <a:r>
                <a:rPr lang="de-DE" altLang="de-DE" sz="2000" b="1" dirty="0">
                  <a:solidFill>
                    <a:schemeClr val="accent2"/>
                  </a:solidFill>
                  <a:latin typeface="Tahoma" charset="0"/>
                </a:rPr>
                <a:t>Hochschulreife o.</a:t>
              </a:r>
            </a:p>
            <a:p>
              <a:pPr algn="ctr" eaLnBrk="1" hangingPunct="1"/>
              <a:r>
                <a:rPr lang="de-DE" altLang="de-DE" sz="2000" b="1" dirty="0">
                  <a:solidFill>
                    <a:schemeClr val="accent2"/>
                  </a:solidFill>
                  <a:latin typeface="Tahoma" charset="0"/>
                </a:rPr>
                <a:t>Fachhochschulreife</a:t>
              </a:r>
            </a:p>
            <a:p>
              <a:pPr algn="ctr" eaLnBrk="1" hangingPunct="1"/>
              <a:endParaRPr lang="de-DE" altLang="de-DE" sz="2000" b="1" dirty="0">
                <a:latin typeface="Tahoma" charset="0"/>
              </a:endParaRPr>
            </a:p>
            <a:p>
              <a:pPr algn="ctr" eaLnBrk="1" hangingPunct="1"/>
              <a:r>
                <a:rPr lang="de-DE" altLang="de-DE" sz="2000" b="1" dirty="0">
                  <a:solidFill>
                    <a:schemeClr val="accent2"/>
                  </a:solidFill>
                  <a:latin typeface="Tahoma" charset="0"/>
                </a:rPr>
                <a:t>Studium</a:t>
              </a:r>
            </a:p>
          </p:txBody>
        </p:sp>
      </p:grp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215022" y="2438891"/>
            <a:ext cx="195607" cy="736867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 dirty="0">
              <a:latin typeface="Tahoma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131897" y="3211372"/>
            <a:ext cx="2672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000" b="1" dirty="0">
                <a:latin typeface="Tahoma" pitchFamily="34" charset="0"/>
                <a:cs typeface="+mn-cs"/>
              </a:rPr>
              <a:t>Realschulabschluss</a:t>
            </a:r>
          </a:p>
          <a:p>
            <a:pPr eaLnBrk="1" hangingPunct="1">
              <a:defRPr/>
            </a:pPr>
            <a:endParaRPr lang="de-DE" sz="2000" dirty="0">
              <a:latin typeface="Tahoma" pitchFamily="34" charset="0"/>
              <a:cs typeface="+mn-cs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5186910" y="2441198"/>
            <a:ext cx="195607" cy="736867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 dirty="0">
              <a:latin typeface="Tahoma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7668344" y="2438891"/>
            <a:ext cx="195607" cy="736867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 dirty="0">
              <a:latin typeface="Tahoma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326157" y="2474505"/>
            <a:ext cx="195607" cy="736867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 dirty="0">
              <a:latin typeface="Tahoma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F61AD9-2BC5-434B-AE52-77F93B5CC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911680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Besonderheiten unserer Realschule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755576" y="1844824"/>
            <a:ext cx="7620160" cy="4536504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de-DE" b="1" dirty="0">
                <a:solidFill>
                  <a:srgbClr val="FF0000"/>
                </a:solidFill>
              </a:rPr>
              <a:t>Realschule in Kooperation mit dem Wirtschaftsgymnasium Ehingen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Bilingualer Zug von Klasse 5-10</a:t>
            </a:r>
          </a:p>
          <a:p>
            <a:pPr lvl="1"/>
            <a:r>
              <a:rPr lang="de-DE" dirty="0"/>
              <a:t>Bläserklassen in den Klassen 5 und 6</a:t>
            </a:r>
          </a:p>
          <a:p>
            <a:pPr lvl="1"/>
            <a:r>
              <a:rPr lang="de-DE" dirty="0"/>
              <a:t>2. Fremdsprache (Französisch) ab Klasse 6</a:t>
            </a:r>
            <a:endParaRPr lang="de-DE" sz="1300" dirty="0"/>
          </a:p>
          <a:p>
            <a:pPr lvl="1"/>
            <a:endParaRPr lang="de-DE" dirty="0"/>
          </a:p>
          <a:p>
            <a:pPr lvl="1"/>
            <a:r>
              <a:rPr lang="de-DE" dirty="0"/>
              <a:t>KooBO Projekt mit Kaufmännischer Schule Ehingen + Bildungspartner</a:t>
            </a:r>
          </a:p>
          <a:p>
            <a:endParaRPr lang="de-DE" dirty="0"/>
          </a:p>
          <a:p>
            <a:r>
              <a:rPr lang="de-DE" dirty="0"/>
              <a:t>Alle Kinder im Blick:</a:t>
            </a:r>
          </a:p>
          <a:p>
            <a:pPr lvl="1"/>
            <a:r>
              <a:rPr lang="de-DE" dirty="0"/>
              <a:t>Blasorchester, Chöre, Sport, AGs</a:t>
            </a:r>
          </a:p>
          <a:p>
            <a:pPr lvl="1"/>
            <a:r>
              <a:rPr lang="de-DE" dirty="0"/>
              <a:t>Jugendbegleiter und Bildungspartner  </a:t>
            </a:r>
          </a:p>
          <a:p>
            <a:pPr lvl="1"/>
            <a:r>
              <a:rPr lang="de-DE" dirty="0"/>
              <a:t>u.v.m.</a:t>
            </a:r>
          </a:p>
          <a:p>
            <a:endParaRPr lang="de-DE" dirty="0"/>
          </a:p>
        </p:txBody>
      </p:sp>
      <p:pic>
        <p:nvPicPr>
          <p:cNvPr id="1026" name="Picture 2" descr="C:\Users\ge\AppData\Local\Microsoft\Windows\Temporary Internet Files\Content.IE5\0BZ8046X\Connecting Head Heart Han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44" y="4768902"/>
            <a:ext cx="1715504" cy="161242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46126F-9A2A-49FF-B63B-AF3573899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6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8928992" cy="4752528"/>
          </a:xfrm>
        </p:spPr>
        <p:txBody>
          <a:bodyPr>
            <a:normAutofit fontScale="85000" lnSpcReduction="20000"/>
          </a:bodyPr>
          <a:lstStyle/>
          <a:p>
            <a:pPr marL="365760" lvl="1" indent="0">
              <a:buNone/>
            </a:pPr>
            <a:endParaRPr lang="de-DE" dirty="0">
              <a:latin typeface="+mj-lt"/>
            </a:endParaRPr>
          </a:p>
          <a:p>
            <a:pPr lvl="1"/>
            <a:r>
              <a:rPr lang="de-DE" sz="2400" b="1" dirty="0">
                <a:latin typeface="+mj-lt"/>
              </a:rPr>
              <a:t>Individuelle Förderung/Forderung in Klassenstufe 5/6 (Deutsch)</a:t>
            </a:r>
          </a:p>
          <a:p>
            <a:pPr lvl="1"/>
            <a:endParaRPr lang="de-DE" sz="2400" dirty="0">
              <a:latin typeface="+mj-lt"/>
            </a:endParaRPr>
          </a:p>
          <a:p>
            <a:pPr lvl="1"/>
            <a:r>
              <a:rPr lang="de-DE" sz="2400" b="1" dirty="0">
                <a:latin typeface="+mj-lt"/>
              </a:rPr>
              <a:t>Mit</a:t>
            </a:r>
            <a:r>
              <a:rPr lang="de-DE" sz="2400" dirty="0">
                <a:latin typeface="+mj-lt"/>
              </a:rPr>
              <a:t> der </a:t>
            </a:r>
            <a:r>
              <a:rPr lang="de-DE" sz="2400" b="1" dirty="0">
                <a:latin typeface="+mj-lt"/>
              </a:rPr>
              <a:t>Fachlehrkraft</a:t>
            </a:r>
            <a:r>
              <a:rPr lang="de-DE" sz="2400" dirty="0">
                <a:latin typeface="+mj-lt"/>
              </a:rPr>
              <a:t>, die </a:t>
            </a:r>
            <a:r>
              <a:rPr lang="de-DE" sz="2400" b="1" dirty="0">
                <a:latin typeface="+mj-lt"/>
              </a:rPr>
              <a:t>in der Klasse </a:t>
            </a:r>
            <a:r>
              <a:rPr lang="de-DE" sz="2400" dirty="0">
                <a:latin typeface="+mj-lt"/>
              </a:rPr>
              <a:t>ist </a:t>
            </a:r>
          </a:p>
          <a:p>
            <a:pPr lvl="2"/>
            <a:r>
              <a:rPr lang="de-DE" sz="2100" dirty="0">
                <a:latin typeface="+mj-lt"/>
              </a:rPr>
              <a:t>Grundlage – Lernstandsdiagnosen: L</a:t>
            </a:r>
            <a:r>
              <a:rPr lang="de-DE" sz="2400" dirty="0">
                <a:latin typeface="+mj-lt"/>
              </a:rPr>
              <a:t>ernstand 5, Hamburger Schreibprobe, Textprofis … </a:t>
            </a:r>
          </a:p>
          <a:p>
            <a:pPr lvl="2"/>
            <a:r>
              <a:rPr lang="de-DE" sz="2400" dirty="0">
                <a:latin typeface="+mj-lt"/>
              </a:rPr>
              <a:t>Rückmeldung</a:t>
            </a:r>
          </a:p>
          <a:p>
            <a:pPr lvl="2"/>
            <a:r>
              <a:rPr lang="de-DE" sz="2400" dirty="0"/>
              <a:t>LRS – Konzept integriert</a:t>
            </a:r>
            <a:endParaRPr lang="de-DE" sz="2400" dirty="0">
              <a:latin typeface="+mj-lt"/>
            </a:endParaRPr>
          </a:p>
          <a:p>
            <a:pPr marL="685800" lvl="2" indent="0">
              <a:buNone/>
            </a:pPr>
            <a:endParaRPr lang="de-DE" sz="2400" dirty="0">
              <a:latin typeface="+mj-lt"/>
            </a:endParaRPr>
          </a:p>
          <a:p>
            <a:pPr lvl="1"/>
            <a:r>
              <a:rPr lang="de-DE" sz="2400" dirty="0">
                <a:latin typeface="+mj-lt"/>
              </a:rPr>
              <a:t>Anschließend: </a:t>
            </a:r>
            <a:r>
              <a:rPr lang="de-DE" sz="2400" b="1" dirty="0">
                <a:latin typeface="+mj-lt"/>
              </a:rPr>
              <a:t>Abgestimmtes </a:t>
            </a:r>
          </a:p>
          <a:p>
            <a:pPr marL="685800" lvl="2" indent="0">
              <a:buNone/>
            </a:pPr>
            <a:endParaRPr lang="de-DE" sz="2400" b="1" dirty="0">
              <a:latin typeface="+mj-lt"/>
            </a:endParaRPr>
          </a:p>
          <a:p>
            <a:pPr lvl="2"/>
            <a:r>
              <a:rPr lang="de-DE" sz="2400" b="1" dirty="0">
                <a:latin typeface="+mj-lt"/>
              </a:rPr>
              <a:t>Fördermaterial</a:t>
            </a:r>
          </a:p>
          <a:p>
            <a:pPr lvl="2"/>
            <a:r>
              <a:rPr lang="de-DE" sz="2400" b="1" dirty="0">
                <a:latin typeface="+mj-lt"/>
              </a:rPr>
              <a:t>Fordermaterial </a:t>
            </a:r>
          </a:p>
          <a:p>
            <a:pPr lvl="1"/>
            <a:endParaRPr lang="de-DE" sz="2400" dirty="0">
              <a:latin typeface="+mj-lt"/>
            </a:endParaRPr>
          </a:p>
          <a:p>
            <a:pPr lvl="1"/>
            <a:r>
              <a:rPr lang="de-DE" sz="2400" dirty="0">
                <a:latin typeface="+mj-lt"/>
              </a:rPr>
              <a:t>Lesestunde u.a.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63" y="3861048"/>
            <a:ext cx="3703011" cy="2376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23943D4-1F02-45A3-A1FD-42E0FCB3D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0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767664" cy="990600"/>
          </a:xfrm>
        </p:spPr>
        <p:txBody>
          <a:bodyPr>
            <a:normAutofit/>
          </a:bodyPr>
          <a:lstStyle/>
          <a:p>
            <a:r>
              <a:rPr lang="de-DE" dirty="0"/>
              <a:t>Wir machen das!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8784976" cy="4752528"/>
          </a:xfrm>
        </p:spPr>
        <p:txBody>
          <a:bodyPr>
            <a:normAutofit fontScale="92500" lnSpcReduction="20000"/>
          </a:bodyPr>
          <a:lstStyle/>
          <a:p>
            <a:pPr marL="365760" lvl="1" indent="0">
              <a:buNone/>
            </a:pPr>
            <a:endParaRPr lang="de-DE" dirty="0">
              <a:latin typeface="+mj-lt"/>
            </a:endParaRPr>
          </a:p>
          <a:p>
            <a:pPr lvl="1"/>
            <a:r>
              <a:rPr lang="de-DE" sz="2400" b="1" dirty="0">
                <a:latin typeface="+mj-lt"/>
              </a:rPr>
              <a:t>Individuelle Förderung/Forderung in Klassenstufe 5/6 (Mathematik)</a:t>
            </a:r>
          </a:p>
          <a:p>
            <a:pPr lvl="1"/>
            <a:endParaRPr lang="de-DE" sz="2400" dirty="0">
              <a:latin typeface="+mj-lt"/>
            </a:endParaRPr>
          </a:p>
          <a:p>
            <a:pPr lvl="1"/>
            <a:r>
              <a:rPr lang="de-DE" sz="2400" b="1" dirty="0">
                <a:latin typeface="+mj-lt"/>
              </a:rPr>
              <a:t>Mit</a:t>
            </a:r>
            <a:r>
              <a:rPr lang="de-DE" sz="2400" dirty="0">
                <a:latin typeface="+mj-lt"/>
              </a:rPr>
              <a:t> der </a:t>
            </a:r>
            <a:r>
              <a:rPr lang="de-DE" sz="2400" b="1" dirty="0">
                <a:latin typeface="+mj-lt"/>
              </a:rPr>
              <a:t>Fachlehrkraft</a:t>
            </a:r>
            <a:r>
              <a:rPr lang="de-DE" sz="2400" dirty="0">
                <a:latin typeface="+mj-lt"/>
              </a:rPr>
              <a:t>, die </a:t>
            </a:r>
            <a:r>
              <a:rPr lang="de-DE" sz="2400" b="1" dirty="0">
                <a:latin typeface="+mj-lt"/>
              </a:rPr>
              <a:t>in der Klasse </a:t>
            </a:r>
            <a:r>
              <a:rPr lang="de-DE" sz="2400" dirty="0">
                <a:latin typeface="+mj-lt"/>
              </a:rPr>
              <a:t>ist </a:t>
            </a:r>
          </a:p>
          <a:p>
            <a:pPr lvl="2"/>
            <a:r>
              <a:rPr lang="de-DE" sz="2100" dirty="0">
                <a:latin typeface="+mj-lt"/>
              </a:rPr>
              <a:t>Grundlage – Lernstandsdiagnosen: L</a:t>
            </a:r>
            <a:r>
              <a:rPr lang="de-DE" sz="2400" dirty="0">
                <a:latin typeface="+mj-lt"/>
              </a:rPr>
              <a:t>ernstand 5</a:t>
            </a:r>
          </a:p>
          <a:p>
            <a:pPr lvl="2"/>
            <a:r>
              <a:rPr lang="de-DE" sz="2400" dirty="0">
                <a:latin typeface="+mj-lt"/>
              </a:rPr>
              <a:t>Rückmeldung</a:t>
            </a:r>
          </a:p>
          <a:p>
            <a:pPr lvl="2"/>
            <a:r>
              <a:rPr lang="de-DE" sz="2400" dirty="0"/>
              <a:t>Stärkung der Basiskompetenzen </a:t>
            </a:r>
            <a:endParaRPr lang="de-DE" sz="2400" dirty="0">
              <a:latin typeface="+mj-lt"/>
            </a:endParaRPr>
          </a:p>
          <a:p>
            <a:pPr marL="685800" lvl="2" indent="0">
              <a:buNone/>
            </a:pPr>
            <a:endParaRPr lang="de-DE" sz="2400" dirty="0">
              <a:latin typeface="+mj-lt"/>
            </a:endParaRPr>
          </a:p>
          <a:p>
            <a:pPr lvl="1"/>
            <a:r>
              <a:rPr lang="de-DE" sz="2400" dirty="0">
                <a:latin typeface="+mj-lt"/>
              </a:rPr>
              <a:t>Anschließend: </a:t>
            </a:r>
            <a:r>
              <a:rPr lang="de-DE" sz="2400" b="1" dirty="0">
                <a:latin typeface="+mj-lt"/>
              </a:rPr>
              <a:t>Abgestimmtes </a:t>
            </a:r>
          </a:p>
          <a:p>
            <a:pPr marL="685800" lvl="2" indent="0">
              <a:buNone/>
            </a:pPr>
            <a:endParaRPr lang="de-DE" sz="2400" b="1" dirty="0">
              <a:latin typeface="+mj-lt"/>
            </a:endParaRPr>
          </a:p>
          <a:p>
            <a:pPr lvl="2"/>
            <a:r>
              <a:rPr lang="de-DE" sz="2400" b="1" dirty="0">
                <a:latin typeface="+mj-lt"/>
              </a:rPr>
              <a:t>Fördermaterial</a:t>
            </a:r>
          </a:p>
          <a:p>
            <a:pPr lvl="2"/>
            <a:r>
              <a:rPr lang="de-DE" sz="2400" b="1" dirty="0">
                <a:latin typeface="+mj-lt"/>
              </a:rPr>
              <a:t>Fordermaterial </a:t>
            </a:r>
          </a:p>
          <a:p>
            <a:pPr marL="365760" lvl="1" indent="0">
              <a:buNone/>
            </a:pPr>
            <a:endParaRPr lang="de-DE" sz="2400" dirty="0"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85074"/>
            <a:ext cx="3042238" cy="1952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AED40A-B523-4FAD-B281-D825A867F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5259"/>
            <a:ext cx="1656017" cy="9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80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thea">
  <a:themeElements>
    <a:clrScheme name="Benutzerdefiniert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0000"/>
      </a:accent1>
      <a:accent2>
        <a:srgbClr val="7F7F7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1791</Words>
  <Application>Microsoft Office PowerPoint</Application>
  <PresentationFormat>Bildschirmpräsentation (4:3)</PresentationFormat>
  <Paragraphs>570</Paragraphs>
  <Slides>53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4" baseType="lpstr">
      <vt:lpstr>Arial</vt:lpstr>
      <vt:lpstr>Ba Wue Sans</vt:lpstr>
      <vt:lpstr>Calibri</vt:lpstr>
      <vt:lpstr>Century Gothic</vt:lpstr>
      <vt:lpstr>CIDFont+F1</vt:lpstr>
      <vt:lpstr>CIDFont+F2</vt:lpstr>
      <vt:lpstr>Tahoma</vt:lpstr>
      <vt:lpstr>Times New Roman</vt:lpstr>
      <vt:lpstr>Wingdings</vt:lpstr>
      <vt:lpstr>Wingdings 2</vt:lpstr>
      <vt:lpstr>Galathea</vt:lpstr>
      <vt:lpstr>HERZLICH  WILLKOMMEN !</vt:lpstr>
      <vt:lpstr>Wissenswertes</vt:lpstr>
      <vt:lpstr>Fächerkanon</vt:lpstr>
      <vt:lpstr>Die Realschule Ehingen </vt:lpstr>
      <vt:lpstr>Kern- Haupt- Prüfungsfächer </vt:lpstr>
      <vt:lpstr>Realschule Ehingen   Kein Abschluss ohne Anschluss! </vt:lpstr>
      <vt:lpstr>Besonderheiten unserer Realschule</vt:lpstr>
      <vt:lpstr>Wir machen das!</vt:lpstr>
      <vt:lpstr>Wir machen das!</vt:lpstr>
      <vt:lpstr>Wir machen das! </vt:lpstr>
      <vt:lpstr>Wir machen das! </vt:lpstr>
      <vt:lpstr>Wir machen das! </vt:lpstr>
      <vt:lpstr>Wir machen das! </vt:lpstr>
      <vt:lpstr>Wir machen das! </vt:lpstr>
      <vt:lpstr>Wir sind eine besondere Realschule !</vt:lpstr>
      <vt:lpstr>Profil Bili-Zug</vt:lpstr>
      <vt:lpstr>BILI – Zug –  Das richtige für mein Kind? </vt:lpstr>
      <vt:lpstr>PowerPoint-Präsentation</vt:lpstr>
      <vt:lpstr>Project visit Klasse 9</vt:lpstr>
      <vt:lpstr>Conversation visit Klasse 10</vt:lpstr>
      <vt:lpstr>Die Bläserklasse</vt:lpstr>
      <vt:lpstr>Die Bläserklasse</vt:lpstr>
      <vt:lpstr>Die Bläserklasse</vt:lpstr>
      <vt:lpstr>Windpower Wenzelstein</vt:lpstr>
      <vt:lpstr>Die Chöre</vt:lpstr>
      <vt:lpstr>Eine besondere Realschule</vt:lpstr>
      <vt:lpstr>Eine besondere Realschule</vt:lpstr>
      <vt:lpstr>Eine besondere Realschule</vt:lpstr>
      <vt:lpstr>Eine besondere Realschule</vt:lpstr>
      <vt:lpstr>Eine besondere Realschule</vt:lpstr>
      <vt:lpstr>Eine besondere Realschule</vt:lpstr>
      <vt:lpstr>Eine besondere Realschule</vt:lpstr>
      <vt:lpstr>Eine besondere Realschule</vt:lpstr>
      <vt:lpstr>Eine besondere Realschule</vt:lpstr>
      <vt:lpstr>Realschule in  Kooperation </vt:lpstr>
      <vt:lpstr>Realschule in  Kooperation </vt:lpstr>
      <vt:lpstr>Realschule in  Kooperation </vt:lpstr>
      <vt:lpstr>PowerPoint-Präsentation</vt:lpstr>
      <vt:lpstr>Realschule in  Kooperation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 besondere Realschule</vt:lpstr>
      <vt:lpstr>Eine besondere Realschule</vt:lpstr>
      <vt:lpstr>Eine besondere Realschule</vt:lpstr>
      <vt:lpstr>Anmeldung an der Realschule</vt:lpstr>
      <vt:lpstr>Anmeldung an der Realschule</vt:lpstr>
      <vt:lpstr>Anmeldung an der Realschule</vt:lpstr>
      <vt:lpstr>Die Realschule Ehingen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Bochtler</dc:creator>
  <cp:lastModifiedBy>Alexander Bochtler</cp:lastModifiedBy>
  <cp:revision>688</cp:revision>
  <cp:lastPrinted>2017-01-11T10:19:53Z</cp:lastPrinted>
  <dcterms:created xsi:type="dcterms:W3CDTF">2012-10-18T06:38:19Z</dcterms:created>
  <dcterms:modified xsi:type="dcterms:W3CDTF">2026-01-19T09:57:02Z</dcterms:modified>
</cp:coreProperties>
</file>